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1" r:id="rId5"/>
    <p:sldId id="262" r:id="rId6"/>
    <p:sldId id="280"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DAA293D6-2FFD-4E7B-AD3C-4EF156C98BBD}">
          <p14:sldIdLst>
            <p14:sldId id="257"/>
            <p14:sldId id="258"/>
            <p14:sldId id="259"/>
            <p14:sldId id="261"/>
            <p14:sldId id="262"/>
            <p14:sldId id="280"/>
            <p14:sldId id="260"/>
            <p14:sldId id="263"/>
            <p14:sldId id="264"/>
            <p14:sldId id="265"/>
            <p14:sldId id="266"/>
            <p14:sldId id="267"/>
            <p14:sldId id="268"/>
            <p14:sldId id="269"/>
            <p14:sldId id="270"/>
            <p14:sldId id="271"/>
            <p14:sldId id="272"/>
            <p14:sldId id="273"/>
            <p14:sldId id="274"/>
            <p14:sldId id="275"/>
            <p14:sldId id="276"/>
            <p14:sldId id="278"/>
            <p14:sldId id="277"/>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23/09/1441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23/09/1441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23/09/1441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23/09/1441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23/09/1441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23/09/1441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23/09/1441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23/09/1441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23/09/1441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44824"/>
            <a:ext cx="8229600" cy="1143000"/>
          </a:xfrm>
        </p:spPr>
        <p:txBody>
          <a:bodyPr/>
          <a:lstStyle/>
          <a:p>
            <a:pPr algn="ctr"/>
            <a:r>
              <a:rPr lang="ar-IQ" dirty="0" smtClean="0"/>
              <a:t>الدكتور عزيز مهدي </a:t>
            </a:r>
            <a:endParaRPr lang="ar-IQ" dirty="0"/>
          </a:p>
        </p:txBody>
      </p:sp>
      <p:sp>
        <p:nvSpPr>
          <p:cNvPr id="3" name="عنصر نائب للمحتوى 2"/>
          <p:cNvSpPr>
            <a:spLocks noGrp="1"/>
          </p:cNvSpPr>
          <p:nvPr>
            <p:ph idx="1"/>
          </p:nvPr>
        </p:nvSpPr>
        <p:spPr>
          <a:xfrm>
            <a:off x="457200" y="3501008"/>
            <a:ext cx="8229600" cy="2823592"/>
          </a:xfrm>
        </p:spPr>
        <p:txBody>
          <a:bodyPr/>
          <a:lstStyle/>
          <a:p>
            <a:pPr marL="0" indent="0" algn="ctr">
              <a:buNone/>
            </a:pPr>
            <a:r>
              <a:rPr lang="ar-IQ" dirty="0" smtClean="0"/>
              <a:t>المحاضرة العاشرة </a:t>
            </a:r>
          </a:p>
          <a:p>
            <a:pPr marL="0" indent="0" algn="ctr">
              <a:buNone/>
            </a:pPr>
            <a:r>
              <a:rPr lang="ar-IQ" dirty="0" smtClean="0"/>
              <a:t>تربية نبات </a:t>
            </a:r>
            <a:endParaRPr lang="ar-IQ" dirty="0"/>
          </a:p>
        </p:txBody>
      </p:sp>
    </p:spTree>
    <p:extLst>
      <p:ext uri="{BB962C8B-B14F-4D97-AF65-F5344CB8AC3E}">
        <p14:creationId xmlns:p14="http://schemas.microsoft.com/office/powerpoint/2010/main" val="4291414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432048"/>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5760640"/>
          </a:xfrm>
        </p:spPr>
        <p:txBody>
          <a:bodyPr>
            <a:normAutofit fontScale="85000" lnSpcReduction="20000"/>
          </a:bodyPr>
          <a:lstStyle/>
          <a:p>
            <a:pPr indent="-228600" algn="just"/>
            <a:r>
              <a:rPr lang="ar-IQ" sz="2800" u="sng" dirty="0">
                <a:latin typeface="Times New Roman"/>
                <a:ea typeface="Times New Roman"/>
                <a:cs typeface="Arial"/>
              </a:rPr>
              <a:t>ثالثا </a:t>
            </a:r>
            <a:r>
              <a:rPr lang="ar-IQ" sz="2800" dirty="0">
                <a:latin typeface="Times New Roman"/>
                <a:ea typeface="Times New Roman"/>
                <a:cs typeface="Arial"/>
              </a:rPr>
              <a:t>– </a:t>
            </a:r>
            <a:r>
              <a:rPr lang="ar-IQ" sz="3200" dirty="0">
                <a:latin typeface="Times New Roman"/>
                <a:ea typeface="Times New Roman"/>
                <a:cs typeface="Arial"/>
              </a:rPr>
              <a:t>طرق ادخال المورثات الى النباتات :</a:t>
            </a:r>
            <a:endParaRPr lang="en-US" sz="2400" dirty="0">
              <a:latin typeface="Times New Roman"/>
              <a:ea typeface="Times New Roman"/>
            </a:endParaRPr>
          </a:p>
          <a:p>
            <a:pPr indent="-114300" algn="just"/>
            <a:r>
              <a:rPr lang="ar-IQ" sz="2800" dirty="0">
                <a:latin typeface="Times New Roman"/>
                <a:ea typeface="Times New Roman"/>
                <a:cs typeface="Arial"/>
              </a:rPr>
              <a:t>أ-</a:t>
            </a:r>
            <a:r>
              <a:rPr lang="en-US" sz="2800" dirty="0">
                <a:latin typeface="Arial"/>
                <a:ea typeface="Times New Roman"/>
              </a:rPr>
              <a:t>  </a:t>
            </a:r>
            <a:r>
              <a:rPr lang="ar-IQ" sz="2800" dirty="0">
                <a:latin typeface="Times New Roman"/>
                <a:ea typeface="Times New Roman"/>
                <a:cs typeface="Arial"/>
              </a:rPr>
              <a:t>ادخال الـ </a:t>
            </a:r>
            <a:r>
              <a:rPr lang="en-US" sz="2800" dirty="0">
                <a:latin typeface="Arial"/>
                <a:ea typeface="Times New Roman"/>
              </a:rPr>
              <a:t>DNA</a:t>
            </a:r>
            <a:r>
              <a:rPr lang="ar-IQ" sz="2800" dirty="0">
                <a:latin typeface="Times New Roman"/>
                <a:ea typeface="Times New Roman"/>
                <a:cs typeface="Arial"/>
              </a:rPr>
              <a:t> الحر في الخلايا العارية </a:t>
            </a:r>
            <a:r>
              <a:rPr lang="en-US" sz="2800" dirty="0">
                <a:latin typeface="Arial"/>
                <a:ea typeface="Times New Roman"/>
              </a:rPr>
              <a:t>Protoplast :</a:t>
            </a:r>
            <a:endParaRPr lang="en-US" sz="2400" dirty="0">
              <a:latin typeface="Times New Roman"/>
              <a:ea typeface="Times New Roman"/>
            </a:endParaRPr>
          </a:p>
          <a:p>
            <a:pPr marL="342900" indent="-342900" algn="just"/>
            <a:r>
              <a:rPr lang="ar-IQ" sz="2800" dirty="0" smtClean="0">
                <a:latin typeface="Times New Roman"/>
                <a:ea typeface="Times New Roman"/>
                <a:cs typeface="Arial"/>
              </a:rPr>
              <a:t>ان </a:t>
            </a:r>
            <a:r>
              <a:rPr lang="ar-IQ" sz="2800" dirty="0">
                <a:latin typeface="Times New Roman"/>
                <a:ea typeface="Times New Roman"/>
                <a:cs typeface="Arial"/>
              </a:rPr>
              <a:t>الثقوب الموجودة في الخلايا العادية تكون اصغر من ان تسمح </a:t>
            </a:r>
            <a:r>
              <a:rPr lang="ar-IQ" sz="2800" dirty="0" err="1">
                <a:latin typeface="Times New Roman"/>
                <a:ea typeface="Times New Roman"/>
                <a:cs typeface="Arial"/>
              </a:rPr>
              <a:t>لل</a:t>
            </a:r>
            <a:r>
              <a:rPr lang="ar-IQ" sz="2800" dirty="0">
                <a:latin typeface="Times New Roman"/>
                <a:ea typeface="Times New Roman"/>
                <a:cs typeface="Arial"/>
              </a:rPr>
              <a:t>ـ </a:t>
            </a:r>
            <a:r>
              <a:rPr lang="en-US" sz="2800" dirty="0">
                <a:latin typeface="Arial"/>
                <a:ea typeface="Times New Roman"/>
              </a:rPr>
              <a:t>DNA</a:t>
            </a:r>
            <a:r>
              <a:rPr lang="ar-IQ" sz="2800" dirty="0">
                <a:latin typeface="Times New Roman"/>
                <a:ea typeface="Times New Roman"/>
                <a:cs typeface="Arial"/>
              </a:rPr>
              <a:t> بأن يمر </a:t>
            </a:r>
            <a:r>
              <a:rPr lang="ar-IQ" sz="2800" dirty="0" smtClean="0">
                <a:latin typeface="Times New Roman"/>
                <a:ea typeface="Times New Roman"/>
                <a:cs typeface="Arial"/>
              </a:rPr>
              <a:t>بسهولة</a:t>
            </a:r>
            <a:r>
              <a:rPr lang="ar-IQ" sz="2800" dirty="0">
                <a:latin typeface="Times New Roman"/>
                <a:ea typeface="Times New Roman"/>
                <a:cs typeface="Arial"/>
              </a:rPr>
              <a:t>، بينما في الخلايا العارية ( </a:t>
            </a:r>
            <a:r>
              <a:rPr lang="ar-IQ" sz="2800" dirty="0" err="1">
                <a:latin typeface="Times New Roman"/>
                <a:ea typeface="Times New Roman"/>
                <a:cs typeface="Arial"/>
              </a:rPr>
              <a:t>البروتو</a:t>
            </a:r>
            <a:r>
              <a:rPr lang="ar-IQ" sz="2800" dirty="0">
                <a:latin typeface="Times New Roman"/>
                <a:ea typeface="Times New Roman"/>
                <a:cs typeface="Arial"/>
              </a:rPr>
              <a:t> </a:t>
            </a:r>
            <a:r>
              <a:rPr lang="ar-IQ" sz="2800" dirty="0" err="1">
                <a:latin typeface="Times New Roman"/>
                <a:ea typeface="Times New Roman"/>
                <a:cs typeface="Arial"/>
              </a:rPr>
              <a:t>بلاست</a:t>
            </a:r>
            <a:r>
              <a:rPr lang="ar-IQ" sz="2800" dirty="0">
                <a:latin typeface="Times New Roman"/>
                <a:ea typeface="Times New Roman"/>
                <a:cs typeface="Arial"/>
              </a:rPr>
              <a:t> هي خلايا مفردة ازيل عنها الجدار الخلوي بوساطة الهضم </a:t>
            </a:r>
            <a:r>
              <a:rPr lang="ar-IQ" sz="2800" dirty="0" err="1">
                <a:latin typeface="Times New Roman"/>
                <a:ea typeface="Times New Roman"/>
                <a:cs typeface="Arial"/>
              </a:rPr>
              <a:t>الانزيمي</a:t>
            </a:r>
            <a:r>
              <a:rPr lang="ar-IQ" sz="2800" dirty="0">
                <a:latin typeface="Times New Roman"/>
                <a:ea typeface="Times New Roman"/>
                <a:cs typeface="Arial"/>
              </a:rPr>
              <a:t> ) فأن الغشاء البلازمي هو الحاجز الوحيد، لذلك يمكن ادخال الـ</a:t>
            </a:r>
            <a:r>
              <a:rPr lang="en-US" sz="2800" dirty="0">
                <a:latin typeface="Arial"/>
                <a:ea typeface="Times New Roman"/>
              </a:rPr>
              <a:t>DNA  </a:t>
            </a:r>
            <a:r>
              <a:rPr lang="ar-IQ" sz="2800" dirty="0">
                <a:latin typeface="Arial"/>
                <a:ea typeface="Times New Roman"/>
              </a:rPr>
              <a:t> الى الخلايا العارية بأحد الطرق التالية :</a:t>
            </a:r>
            <a:endParaRPr lang="en-US" sz="2400" dirty="0">
              <a:latin typeface="Times New Roman"/>
              <a:ea typeface="Times New Roman"/>
            </a:endParaRPr>
          </a:p>
          <a:p>
            <a:pPr algn="just"/>
            <a:r>
              <a:rPr lang="ar-IQ" sz="2800" dirty="0">
                <a:latin typeface="Times New Roman"/>
                <a:ea typeface="Times New Roman"/>
                <a:cs typeface="Arial"/>
              </a:rPr>
              <a:t>1-  </a:t>
            </a:r>
            <a:r>
              <a:rPr lang="ar-IQ" sz="3200" dirty="0">
                <a:latin typeface="Times New Roman"/>
                <a:ea typeface="Times New Roman"/>
                <a:cs typeface="Arial"/>
              </a:rPr>
              <a:t>نقل المورثات بوساطة المواد الكيميائية</a:t>
            </a:r>
            <a:r>
              <a:rPr lang="ar-IQ" sz="2800" dirty="0">
                <a:latin typeface="Times New Roman"/>
                <a:ea typeface="Times New Roman"/>
                <a:cs typeface="Arial"/>
              </a:rPr>
              <a:t> : يستطيع مركب البولي ايثلين </a:t>
            </a:r>
            <a:r>
              <a:rPr lang="ar-IQ" sz="2800" dirty="0" err="1">
                <a:latin typeface="Times New Roman"/>
                <a:ea typeface="Times New Roman"/>
                <a:cs typeface="Arial"/>
              </a:rPr>
              <a:t>كليكول</a:t>
            </a:r>
            <a:r>
              <a:rPr lang="ar-IQ" sz="2800" dirty="0">
                <a:latin typeface="Times New Roman"/>
                <a:ea typeface="Times New Roman"/>
                <a:cs typeface="Arial"/>
              </a:rPr>
              <a:t> وهو عبارة عن </a:t>
            </a:r>
            <a:r>
              <a:rPr lang="ar-IQ" sz="2800" dirty="0" err="1">
                <a:latin typeface="Times New Roman"/>
                <a:ea typeface="Times New Roman"/>
                <a:cs typeface="Arial"/>
              </a:rPr>
              <a:t>بولمير</a:t>
            </a:r>
            <a:r>
              <a:rPr lang="ar-IQ" sz="2800" dirty="0">
                <a:latin typeface="Times New Roman"/>
                <a:ea typeface="Times New Roman"/>
                <a:cs typeface="Arial"/>
              </a:rPr>
              <a:t> عضوي كثيف ان يخترق الغشاء البلازمي في الخلايا العارية بسهولة لينقل  الـ </a:t>
            </a:r>
            <a:r>
              <a:rPr lang="en-US" sz="2800" dirty="0">
                <a:latin typeface="Arial"/>
                <a:ea typeface="Times New Roman"/>
              </a:rPr>
              <a:t>DNA     </a:t>
            </a:r>
            <a:r>
              <a:rPr lang="ar-IQ" sz="2800" dirty="0">
                <a:latin typeface="Arial"/>
                <a:ea typeface="Times New Roman"/>
              </a:rPr>
              <a:t>، ويعد هذا </a:t>
            </a:r>
            <a:r>
              <a:rPr lang="ar-IQ" sz="2800" dirty="0" err="1">
                <a:latin typeface="Arial"/>
                <a:ea typeface="Times New Roman"/>
              </a:rPr>
              <a:t>البولمير</a:t>
            </a:r>
            <a:r>
              <a:rPr lang="ar-IQ" sz="2800" dirty="0">
                <a:latin typeface="Arial"/>
                <a:ea typeface="Times New Roman"/>
              </a:rPr>
              <a:t> من اكثر عوامل النقل الكيميائية شيوعا .</a:t>
            </a:r>
            <a:endParaRPr lang="en-US" sz="2400" dirty="0">
              <a:latin typeface="Times New Roman"/>
              <a:ea typeface="Times New Roman"/>
            </a:endParaRPr>
          </a:p>
          <a:p>
            <a:pPr marL="228600" indent="-228600" algn="just"/>
            <a:r>
              <a:rPr lang="ar-EG" sz="2800" dirty="0">
                <a:latin typeface="Times New Roman"/>
                <a:ea typeface="Times New Roman"/>
                <a:cs typeface="Arial"/>
              </a:rPr>
              <a:t>2- </a:t>
            </a:r>
            <a:r>
              <a:rPr lang="ar-EG" sz="3200" dirty="0">
                <a:latin typeface="Times New Roman"/>
                <a:ea typeface="Times New Roman"/>
                <a:cs typeface="Arial"/>
              </a:rPr>
              <a:t>الثقب الكهربائي</a:t>
            </a:r>
            <a:r>
              <a:rPr lang="ar-EG" sz="2800" dirty="0">
                <a:latin typeface="Times New Roman"/>
                <a:ea typeface="Times New Roman"/>
                <a:cs typeface="Arial"/>
              </a:rPr>
              <a:t> : تستخدم نبضات قصيرة عالية الفولتية تحدث ثقوبا سريعة الزوال </a:t>
            </a:r>
            <a:r>
              <a:rPr lang="ar-EG" sz="2800" dirty="0" smtClean="0">
                <a:latin typeface="Times New Roman"/>
                <a:ea typeface="Times New Roman"/>
                <a:cs typeface="Arial"/>
              </a:rPr>
              <a:t>في</a:t>
            </a:r>
            <a:r>
              <a:rPr lang="ar-IQ" sz="2800" dirty="0" smtClean="0">
                <a:latin typeface="Times New Roman"/>
                <a:ea typeface="Times New Roman"/>
                <a:cs typeface="Arial"/>
              </a:rPr>
              <a:t> غ</a:t>
            </a:r>
            <a:r>
              <a:rPr lang="ar-EG" sz="2800" dirty="0" smtClean="0">
                <a:latin typeface="Times New Roman"/>
                <a:ea typeface="Times New Roman"/>
                <a:cs typeface="Arial"/>
              </a:rPr>
              <a:t>شاء </a:t>
            </a:r>
            <a:r>
              <a:rPr lang="ar-EG" sz="2800" dirty="0">
                <a:latin typeface="Times New Roman"/>
                <a:ea typeface="Times New Roman"/>
                <a:cs typeface="Arial"/>
              </a:rPr>
              <a:t>الخلايا العارية يمكن لجزيئات الـ </a:t>
            </a:r>
            <a:r>
              <a:rPr lang="en-US" sz="2800" dirty="0">
                <a:latin typeface="Arial"/>
                <a:ea typeface="Times New Roman"/>
              </a:rPr>
              <a:t>DNA</a:t>
            </a:r>
            <a:r>
              <a:rPr lang="ar-EG" sz="2800" dirty="0">
                <a:latin typeface="Times New Roman"/>
                <a:ea typeface="Times New Roman"/>
                <a:cs typeface="Arial"/>
              </a:rPr>
              <a:t> ان تمر من خلالها .</a:t>
            </a:r>
            <a:endParaRPr lang="en-US" sz="2400" dirty="0">
              <a:latin typeface="Times New Roman"/>
              <a:ea typeface="Times New Roman"/>
            </a:endParaRPr>
          </a:p>
          <a:p>
            <a:pPr indent="-114300" algn="just"/>
            <a:r>
              <a:rPr lang="ar-EG" sz="2800" dirty="0">
                <a:latin typeface="Times New Roman"/>
                <a:ea typeface="Times New Roman"/>
                <a:cs typeface="Arial"/>
              </a:rPr>
              <a:t>ب-   </a:t>
            </a:r>
            <a:r>
              <a:rPr lang="ar-EG" sz="3200" dirty="0">
                <a:latin typeface="Times New Roman"/>
                <a:ea typeface="Times New Roman"/>
                <a:cs typeface="Arial"/>
              </a:rPr>
              <a:t>ادخال المورثات الى الخلايا الكاملة</a:t>
            </a:r>
            <a:r>
              <a:rPr lang="ar-EG" sz="2800" dirty="0">
                <a:latin typeface="Times New Roman"/>
                <a:ea typeface="Times New Roman"/>
                <a:cs typeface="Arial"/>
              </a:rPr>
              <a:t> :</a:t>
            </a:r>
            <a:endParaRPr lang="en-US" sz="2400" dirty="0">
              <a:latin typeface="Times New Roman"/>
              <a:ea typeface="Times New Roman"/>
            </a:endParaRPr>
          </a:p>
          <a:p>
            <a:pPr marL="228600" algn="just"/>
            <a:r>
              <a:rPr lang="ar-EG" sz="2800" dirty="0" smtClean="0">
                <a:latin typeface="Times New Roman"/>
                <a:ea typeface="Times New Roman"/>
                <a:cs typeface="Arial"/>
              </a:rPr>
              <a:t>اثبتت </a:t>
            </a:r>
            <a:r>
              <a:rPr lang="ar-EG" sz="2800" dirty="0">
                <a:latin typeface="Times New Roman"/>
                <a:ea typeface="Times New Roman"/>
                <a:cs typeface="Arial"/>
              </a:rPr>
              <a:t>التجارب صعوبة الحصول على نباتات بالغة من الخلايا العارية للكثير من الانواع النباتية وخاصة محاصيل الحبوب ( الذرة ، القمح ) وغالبا </a:t>
            </a:r>
            <a:r>
              <a:rPr lang="ar-EG" sz="2800" dirty="0" err="1">
                <a:latin typeface="Times New Roman"/>
                <a:ea typeface="Times New Roman"/>
                <a:cs typeface="Arial"/>
              </a:rPr>
              <a:t>مينتج</a:t>
            </a:r>
            <a:r>
              <a:rPr lang="ar-EG" sz="2800" dirty="0">
                <a:latin typeface="Times New Roman"/>
                <a:ea typeface="Times New Roman"/>
                <a:cs typeface="Arial"/>
              </a:rPr>
              <a:t> عنها نباتات عقيمة، لذلك اتجهت الابحاث نحو ايجاد طرق </a:t>
            </a:r>
            <a:r>
              <a:rPr lang="ar-EG" sz="2800" dirty="0" err="1">
                <a:latin typeface="Times New Roman"/>
                <a:ea typeface="Times New Roman"/>
                <a:cs typeface="Arial"/>
              </a:rPr>
              <a:t>لادخال</a:t>
            </a:r>
            <a:r>
              <a:rPr lang="ar-EG" sz="2800" dirty="0">
                <a:latin typeface="Times New Roman"/>
                <a:ea typeface="Times New Roman"/>
                <a:cs typeface="Arial"/>
              </a:rPr>
              <a:t> الـ </a:t>
            </a:r>
            <a:r>
              <a:rPr lang="en-US" sz="2800" dirty="0">
                <a:latin typeface="Arial"/>
                <a:ea typeface="Times New Roman"/>
              </a:rPr>
              <a:t>DNA</a:t>
            </a:r>
            <a:r>
              <a:rPr lang="ar-EG" sz="2800" dirty="0">
                <a:latin typeface="Times New Roman"/>
                <a:ea typeface="Times New Roman"/>
                <a:cs typeface="Arial"/>
              </a:rPr>
              <a:t> الى الخلايا الكاملة وهي :</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643375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endParaRPr lang="ar-IQ" dirty="0"/>
          </a:p>
          <a:p>
            <a:r>
              <a:rPr lang="ar-IQ" dirty="0"/>
              <a:t>1- نقل المورثات بوساطة الكائنات الحية الدقيقة ( استخدام </a:t>
            </a:r>
            <a:r>
              <a:rPr lang="ar-IQ" dirty="0" err="1"/>
              <a:t>بلازميد</a:t>
            </a:r>
            <a:r>
              <a:rPr lang="ar-IQ" dirty="0"/>
              <a:t> </a:t>
            </a:r>
            <a:r>
              <a:rPr lang="en-US" dirty="0"/>
              <a:t>Ti) :</a:t>
            </a:r>
          </a:p>
          <a:p>
            <a:r>
              <a:rPr lang="en-US" dirty="0"/>
              <a:t>       </a:t>
            </a:r>
            <a:r>
              <a:rPr lang="ar-IQ" dirty="0"/>
              <a:t>ان نقل الجينات بوساطة البكتريا كان يحدث منذ قديم الازل قبل ان يكتشفها الانسان،  ولازال يحدث في الطبيعة لحد الان ، وخير مثال على ذلك مرض التدرن التاجي حيث تدخل بكتريا     </a:t>
            </a:r>
            <a:r>
              <a:rPr lang="en-US" dirty="0"/>
              <a:t>tumefactions Bacterium </a:t>
            </a:r>
            <a:r>
              <a:rPr lang="ar-IQ" dirty="0"/>
              <a:t>من خلال الجروح في ساق النبات او جذره وتقتحم مادته الوراثية مما يؤدي الى حدوث ورم لنسيج سرطاني في تاج النبات. ان المسؤول عن تشكيل هذا الورم ليس البكتريا ذاتها وانما هو </a:t>
            </a:r>
            <a:r>
              <a:rPr lang="ar-IQ" dirty="0" err="1"/>
              <a:t>بلازميد</a:t>
            </a:r>
            <a:r>
              <a:rPr lang="ar-IQ" dirty="0"/>
              <a:t> بكتيري يعرف </a:t>
            </a:r>
            <a:r>
              <a:rPr lang="ar-IQ" dirty="0" err="1"/>
              <a:t>بالبلازميد</a:t>
            </a:r>
            <a:r>
              <a:rPr lang="ar-IQ" dirty="0"/>
              <a:t> المسبب للورم ويسمى </a:t>
            </a:r>
            <a:r>
              <a:rPr lang="en-US" dirty="0"/>
              <a:t>Tumor inducing plasmid </a:t>
            </a:r>
            <a:r>
              <a:rPr lang="ar-IQ" dirty="0"/>
              <a:t>ويرمز له اختصارا </a:t>
            </a:r>
            <a:r>
              <a:rPr lang="en-US" dirty="0"/>
              <a:t>Ti، </a:t>
            </a:r>
            <a:r>
              <a:rPr lang="ar-IQ" dirty="0"/>
              <a:t>وهو عبارة عن قطعة </a:t>
            </a:r>
            <a:r>
              <a:rPr lang="en-US" dirty="0"/>
              <a:t>DNA </a:t>
            </a:r>
            <a:r>
              <a:rPr lang="ar-IQ" dirty="0"/>
              <a:t>الدائرية الموجودة في هذه البكتيريا والحامل للقطعة</a:t>
            </a:r>
            <a:r>
              <a:rPr lang="en-US" dirty="0"/>
              <a:t>Transferred –DNA  (T-DNA) </a:t>
            </a:r>
            <a:r>
              <a:rPr lang="ar-IQ" dirty="0"/>
              <a:t>التي تندمج مع المحتوى </a:t>
            </a:r>
            <a:r>
              <a:rPr lang="ar-IQ" dirty="0" err="1"/>
              <a:t>الكروموسومي</a:t>
            </a:r>
            <a:r>
              <a:rPr lang="ar-IQ" dirty="0"/>
              <a:t> للخلية وتصبح وكأنها جزء من </a:t>
            </a:r>
            <a:r>
              <a:rPr lang="en-US" dirty="0"/>
              <a:t>DNA </a:t>
            </a:r>
            <a:r>
              <a:rPr lang="ar-IQ" dirty="0"/>
              <a:t>الخلية. ويتم توريث الصفات طبيعيا وفق قوانين مندل ( تمثل القطعة 8 5</a:t>
            </a:r>
            <a:r>
              <a:rPr lang="en-US" dirty="0"/>
              <a:t>T-DNA% </a:t>
            </a:r>
            <a:r>
              <a:rPr lang="ar-IQ" dirty="0"/>
              <a:t>من </a:t>
            </a:r>
            <a:r>
              <a:rPr lang="ar-IQ" dirty="0" err="1"/>
              <a:t>البلازميد</a:t>
            </a:r>
            <a:r>
              <a:rPr lang="ar-IQ" dirty="0"/>
              <a:t> وتشــــفر من 10-5 بروتينات ) .</a:t>
            </a:r>
          </a:p>
          <a:p>
            <a:endParaRPr lang="ar-IQ" dirty="0"/>
          </a:p>
        </p:txBody>
      </p:sp>
    </p:spTree>
    <p:extLst>
      <p:ext uri="{BB962C8B-B14F-4D97-AF65-F5344CB8AC3E}">
        <p14:creationId xmlns:p14="http://schemas.microsoft.com/office/powerpoint/2010/main" val="1215556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 يبلغ طول </a:t>
            </a:r>
            <a:r>
              <a:rPr lang="ar-IQ" dirty="0" err="1"/>
              <a:t>البلازميد</a:t>
            </a:r>
            <a:r>
              <a:rPr lang="ar-IQ" dirty="0"/>
              <a:t> </a:t>
            </a:r>
            <a:r>
              <a:rPr lang="en-US" dirty="0"/>
              <a:t>Ti-plasmid:80-50 </a:t>
            </a:r>
            <a:r>
              <a:rPr lang="ar-IQ" dirty="0"/>
              <a:t>ميكروميتر ووزنه 160-95 ميغا دالتون . ويستطيع ان </a:t>
            </a:r>
            <a:r>
              <a:rPr lang="ar-IQ" dirty="0" err="1"/>
              <a:t>يشفرل</a:t>
            </a:r>
            <a:r>
              <a:rPr lang="ar-IQ" dirty="0"/>
              <a:t>ـ 250-150 بروتين، وهو عبارة عن عامل توريث حلقي الشكل منفصل عن الكروموسومات في النواة حيث يوجد في </a:t>
            </a:r>
            <a:r>
              <a:rPr lang="ar-IQ" dirty="0" err="1"/>
              <a:t>السايتوبلازم</a:t>
            </a:r>
            <a:r>
              <a:rPr lang="ar-IQ" dirty="0"/>
              <a:t>، وهو ذاتي الاستنساخ ويشكل  5-3 % من الوزن الجزيئي للمجموع </a:t>
            </a:r>
            <a:r>
              <a:rPr lang="ar-IQ" dirty="0" err="1"/>
              <a:t>الكروموسومي</a:t>
            </a:r>
            <a:r>
              <a:rPr lang="ar-IQ" dirty="0"/>
              <a:t> لبكتريا العقد الجذرية .</a:t>
            </a:r>
          </a:p>
          <a:p>
            <a:r>
              <a:rPr lang="ar-IQ" dirty="0" smtClean="0"/>
              <a:t>تصنف </a:t>
            </a:r>
            <a:r>
              <a:rPr lang="ar-IQ" dirty="0" err="1"/>
              <a:t>البلازميدات</a:t>
            </a:r>
            <a:r>
              <a:rPr lang="ar-IQ" dirty="0"/>
              <a:t> تبعا لتحفيزها انتاج حامض اميني محدد، فمثلا يعد </a:t>
            </a:r>
            <a:r>
              <a:rPr lang="ar-IQ" dirty="0" err="1"/>
              <a:t>بلازميد</a:t>
            </a:r>
            <a:r>
              <a:rPr lang="ar-IQ" dirty="0"/>
              <a:t> </a:t>
            </a:r>
            <a:r>
              <a:rPr lang="ar-IQ" dirty="0" err="1"/>
              <a:t>اوكتابيني</a:t>
            </a:r>
            <a:r>
              <a:rPr lang="ar-IQ" dirty="0"/>
              <a:t> </a:t>
            </a:r>
          </a:p>
          <a:p>
            <a:r>
              <a:rPr lang="ar-IQ" dirty="0"/>
              <a:t> </a:t>
            </a:r>
            <a:r>
              <a:rPr lang="ar-IQ" dirty="0" err="1"/>
              <a:t>وبلازميد</a:t>
            </a:r>
            <a:r>
              <a:rPr lang="ar-IQ" dirty="0"/>
              <a:t> </a:t>
            </a:r>
            <a:r>
              <a:rPr lang="ar-IQ" dirty="0" err="1"/>
              <a:t>نوباليني</a:t>
            </a:r>
            <a:r>
              <a:rPr lang="ar-IQ" dirty="0"/>
              <a:t> من اكثر </a:t>
            </a:r>
            <a:r>
              <a:rPr lang="ar-IQ" dirty="0" err="1"/>
              <a:t>البلازميدات</a:t>
            </a:r>
            <a:r>
              <a:rPr lang="ar-IQ" dirty="0"/>
              <a:t> شيوعا وتواجدا في بكتريا </a:t>
            </a:r>
            <a:r>
              <a:rPr lang="en-US" dirty="0"/>
              <a:t>A. </a:t>
            </a:r>
            <a:r>
              <a:rPr lang="en-US" dirty="0" err="1"/>
              <a:t>tumefaciens</a:t>
            </a:r>
            <a:r>
              <a:rPr lang="en-US" dirty="0"/>
              <a:t> </a:t>
            </a:r>
            <a:r>
              <a:rPr lang="ar-IQ" dirty="0"/>
              <a:t>وان</a:t>
            </a:r>
          </a:p>
          <a:p>
            <a:r>
              <a:rPr lang="ar-IQ" dirty="0"/>
              <a:t> كل خلية بكتيرية تحوي فقط  نوعا </a:t>
            </a:r>
            <a:r>
              <a:rPr lang="ar-IQ" dirty="0" err="1"/>
              <a:t>بلازميديا</a:t>
            </a:r>
            <a:r>
              <a:rPr lang="ar-IQ" dirty="0"/>
              <a:t> واحدا قد يكون او </a:t>
            </a:r>
            <a:r>
              <a:rPr lang="ar-IQ" dirty="0" err="1"/>
              <a:t>كتابينيا</a:t>
            </a:r>
            <a:r>
              <a:rPr lang="ar-IQ" dirty="0"/>
              <a:t> او </a:t>
            </a:r>
            <a:r>
              <a:rPr lang="ar-IQ" dirty="0" err="1"/>
              <a:t>نوبالينيا</a:t>
            </a:r>
            <a:r>
              <a:rPr lang="ar-IQ" dirty="0"/>
              <a:t> .</a:t>
            </a:r>
          </a:p>
          <a:p>
            <a:r>
              <a:rPr lang="ar-IQ" dirty="0" smtClean="0"/>
              <a:t>بعد </a:t>
            </a:r>
            <a:r>
              <a:rPr lang="ar-IQ" dirty="0"/>
              <a:t>دخول البكتريا لخلايا الانسجة النباتية تستعد هذه الانسجة لان تخدم هذا الضيف بتركيبها  احماض امينية كمصدر للكربوهيدرات والنتروجين تسمى </a:t>
            </a:r>
            <a:r>
              <a:rPr lang="ar-IQ" dirty="0" err="1"/>
              <a:t>بالابيونات</a:t>
            </a:r>
            <a:r>
              <a:rPr lang="ar-IQ" dirty="0"/>
              <a:t> </a:t>
            </a:r>
            <a:r>
              <a:rPr lang="en-US" dirty="0"/>
              <a:t>Opines </a:t>
            </a:r>
            <a:r>
              <a:rPr lang="ar-IQ" dirty="0"/>
              <a:t>وهي من مشتقات  الحامض الاميني   </a:t>
            </a:r>
            <a:r>
              <a:rPr lang="en-US" dirty="0"/>
              <a:t>Argentine</a:t>
            </a:r>
            <a:r>
              <a:rPr lang="ar-IQ" dirty="0"/>
              <a:t>مع العلم بأن </a:t>
            </a:r>
            <a:r>
              <a:rPr lang="ar-IQ" dirty="0" err="1"/>
              <a:t>الابيونات</a:t>
            </a:r>
            <a:r>
              <a:rPr lang="ar-IQ" dirty="0"/>
              <a:t> لا توجد في الخلايا النباتية  السليمة. اكدت الابحاث العلمية ان </a:t>
            </a:r>
            <a:r>
              <a:rPr lang="en-US" dirty="0"/>
              <a:t>Ti-plasmid </a:t>
            </a:r>
            <a:r>
              <a:rPr lang="ar-IQ" dirty="0"/>
              <a:t>يحوي7   جينات ضارة موجودة قرب بعضها وهي مسؤولة عن ثلاث وظائف  هي :</a:t>
            </a:r>
          </a:p>
          <a:p>
            <a:r>
              <a:rPr lang="ar-IQ" dirty="0"/>
              <a:t>أ-  تحفيز الورم.</a:t>
            </a:r>
          </a:p>
          <a:p>
            <a:r>
              <a:rPr lang="ar-IQ" dirty="0"/>
              <a:t>ب- تركيب </a:t>
            </a:r>
            <a:r>
              <a:rPr lang="ar-IQ" dirty="0" err="1"/>
              <a:t>الابيونات</a:t>
            </a:r>
            <a:r>
              <a:rPr lang="ar-IQ" dirty="0"/>
              <a:t> .</a:t>
            </a:r>
          </a:p>
          <a:p>
            <a:r>
              <a:rPr lang="ar-IQ" dirty="0"/>
              <a:t>ج- تثبيط التمايز الخلوي .</a:t>
            </a:r>
          </a:p>
        </p:txBody>
      </p:sp>
    </p:spTree>
    <p:extLst>
      <p:ext uri="{BB962C8B-B14F-4D97-AF65-F5344CB8AC3E}">
        <p14:creationId xmlns:p14="http://schemas.microsoft.com/office/powerpoint/2010/main" val="1893796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979"/>
            <a:ext cx="8229600" cy="420656"/>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5760640"/>
          </a:xfrm>
        </p:spPr>
        <p:txBody>
          <a:bodyPr>
            <a:normAutofit fontScale="85000" lnSpcReduction="10000"/>
          </a:bodyPr>
          <a:lstStyle/>
          <a:p>
            <a:r>
              <a:rPr lang="ar-IQ" dirty="0"/>
              <a:t>انتبه العلماء الى امكانية استخدام البكتريا المسببة لمرض التدرن التاجي </a:t>
            </a:r>
            <a:r>
              <a:rPr lang="en-US" dirty="0" err="1"/>
              <a:t>Grungal</a:t>
            </a:r>
            <a:r>
              <a:rPr lang="en-US" dirty="0"/>
              <a:t> </a:t>
            </a:r>
            <a:r>
              <a:rPr lang="ar-IQ" dirty="0"/>
              <a:t>في نقل الجينات الى النباتات. ولكي تكون هذه البكتريا فعالة كأداة في نقل المورثات لابد من استئصال جيناتها المسببة للمرض المذكور وقد امكن ذلك عام 1983 م، حيث تمكن العلماء من تركيب اول الجينات المهندسة وراثيا في هذا البكتريا وهو جين يجعل خلايا النبات مقاومة للمضاد الحيوي </a:t>
            </a:r>
            <a:r>
              <a:rPr lang="ar-IQ" dirty="0" err="1"/>
              <a:t>كانامايسين</a:t>
            </a:r>
            <a:r>
              <a:rPr lang="ar-IQ" dirty="0"/>
              <a:t> ( مركب يثبط نمو خلايا النبات ) ثم ادخلت هذه البكتريا في جذر النبات وبالنتيجة ظهرت امكانية التعبير عن الجين الغريب في النبات .</a:t>
            </a:r>
          </a:p>
          <a:p>
            <a:endParaRPr lang="ar-IQ" dirty="0"/>
          </a:p>
          <a:p>
            <a:r>
              <a:rPr lang="ar-IQ" dirty="0"/>
              <a:t>2- نقل الجينات </a:t>
            </a:r>
            <a:r>
              <a:rPr lang="ar-IQ" dirty="0" err="1"/>
              <a:t>بأستخدام</a:t>
            </a:r>
            <a:r>
              <a:rPr lang="ar-IQ" dirty="0"/>
              <a:t> المدافع البيولوجية : ابتكر العلماء الامريكيون عام  1987جهازاً يقذف خلايا النبات بجزيئات </a:t>
            </a:r>
            <a:r>
              <a:rPr lang="ar-IQ" dirty="0" err="1"/>
              <a:t>التنغيستين</a:t>
            </a:r>
            <a:r>
              <a:rPr lang="ar-IQ" dirty="0"/>
              <a:t> المغلفة بالجينات وتستخدم القاذفة خرطوشة </a:t>
            </a:r>
            <a:r>
              <a:rPr lang="ar-IQ" dirty="0" err="1"/>
              <a:t>خلبية</a:t>
            </a:r>
            <a:r>
              <a:rPr lang="ar-IQ" dirty="0"/>
              <a:t> عيار    0.22 ملم كقوة دافعة ( اي خرطوشة تحوي </a:t>
            </a:r>
            <a:r>
              <a:rPr lang="ar-IQ" dirty="0" err="1"/>
              <a:t>باروداً</a:t>
            </a:r>
            <a:r>
              <a:rPr lang="ar-IQ" dirty="0"/>
              <a:t> دون رصاصة ). ثم تمكن علماء اخرون من ابتكار قاذفة مماثلة تستخدم جزيئات الذهب يدفعها تبخر قطرة ماء. </a:t>
            </a:r>
            <a:r>
              <a:rPr lang="ar-IQ" dirty="0" err="1"/>
              <a:t>وبأستخدام</a:t>
            </a:r>
            <a:r>
              <a:rPr lang="ar-IQ" dirty="0"/>
              <a:t> كلتا القاذفتين تم الحصول على نباتات معدلة وراثيا </a:t>
            </a:r>
            <a:r>
              <a:rPr lang="en-US" dirty="0"/>
              <a:t>Transgenic plants.</a:t>
            </a:r>
          </a:p>
          <a:p>
            <a:r>
              <a:rPr lang="ar-IQ" dirty="0" smtClean="0"/>
              <a:t>وفي </a:t>
            </a:r>
            <a:r>
              <a:rPr lang="ar-IQ" dirty="0"/>
              <a:t>عام 1991 تم تطوير قاذفة ذات كفاءة عالية تستخدم طلقات معدنية دقيقة مغلفة  بالجينات المرغوب ادخالها الى النباتات تطلق مباشرة الى داخل الخلية الكاملة وليس الى </a:t>
            </a:r>
            <a:r>
              <a:rPr lang="ar-IQ" dirty="0" err="1"/>
              <a:t>البورتوبلاست</a:t>
            </a:r>
            <a:r>
              <a:rPr lang="ar-IQ" dirty="0"/>
              <a:t> مما يجعل احتمال الحصول على نباتات بالغة اكثر .وقد تمكن العلماء </a:t>
            </a:r>
            <a:r>
              <a:rPr lang="ar-IQ" dirty="0" err="1"/>
              <a:t>بأستخدام</a:t>
            </a:r>
            <a:r>
              <a:rPr lang="ar-IQ" dirty="0"/>
              <a:t> هذه الطريقة من الحصول على نباتات من الذرة مقاومة لمبيد الاعشاب </a:t>
            </a:r>
            <a:r>
              <a:rPr lang="ar-IQ" dirty="0" err="1"/>
              <a:t>بيافوس</a:t>
            </a:r>
            <a:endParaRPr lang="ar-IQ" dirty="0"/>
          </a:p>
          <a:p>
            <a:endParaRPr lang="ar-IQ" dirty="0"/>
          </a:p>
        </p:txBody>
      </p:sp>
    </p:spTree>
    <p:extLst>
      <p:ext uri="{BB962C8B-B14F-4D97-AF65-F5344CB8AC3E}">
        <p14:creationId xmlns:p14="http://schemas.microsoft.com/office/powerpoint/2010/main" val="3860437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48648"/>
          </a:xfrm>
        </p:spPr>
        <p:txBody>
          <a:bodyPr>
            <a:normAutofit fontScale="90000"/>
          </a:bodyPr>
          <a:lstStyle/>
          <a:p>
            <a:endParaRPr lang="ar-IQ" dirty="0"/>
          </a:p>
        </p:txBody>
      </p:sp>
      <p:sp>
        <p:nvSpPr>
          <p:cNvPr id="3" name="عنصر نائب للمحتوى 2"/>
          <p:cNvSpPr>
            <a:spLocks noGrp="1"/>
          </p:cNvSpPr>
          <p:nvPr>
            <p:ph idx="1"/>
          </p:nvPr>
        </p:nvSpPr>
        <p:spPr>
          <a:xfrm>
            <a:off x="467544" y="1556792"/>
            <a:ext cx="8229600" cy="4389120"/>
          </a:xfrm>
        </p:spPr>
        <p:txBody>
          <a:bodyPr/>
          <a:lstStyle/>
          <a:p>
            <a:endParaRPr lang="ar-IQ" dirty="0"/>
          </a:p>
          <a:p>
            <a:r>
              <a:rPr lang="ar-IQ" dirty="0"/>
              <a:t>3- نقل المورثات عن طريق الحقن المجهري : تعتمد هذه الطريقة على استخدام ابرة مجهرية في نقل الـ </a:t>
            </a:r>
            <a:r>
              <a:rPr lang="en-US" dirty="0"/>
              <a:t>DNA  </a:t>
            </a:r>
            <a:r>
              <a:rPr lang="ar-IQ" dirty="0"/>
              <a:t>مباشرة الى الخلايا الكاملة، لكن يعاب عليها </a:t>
            </a:r>
            <a:r>
              <a:rPr lang="ar-IQ" dirty="0" err="1"/>
              <a:t>مايلي</a:t>
            </a:r>
            <a:r>
              <a:rPr lang="ar-IQ" dirty="0"/>
              <a:t> :</a:t>
            </a:r>
          </a:p>
          <a:p>
            <a:r>
              <a:rPr lang="ar-IQ" dirty="0"/>
              <a:t>أ-  تعرض الطرف الدقيق </a:t>
            </a:r>
            <a:r>
              <a:rPr lang="ar-IQ" dirty="0" err="1"/>
              <a:t>للابرة</a:t>
            </a:r>
            <a:r>
              <a:rPr lang="ar-IQ" dirty="0"/>
              <a:t> للكسر او الانسداد .</a:t>
            </a:r>
          </a:p>
          <a:p>
            <a:r>
              <a:rPr lang="ar-IQ" dirty="0"/>
              <a:t>ب- غير تجارية نظرا للصعوبة والجهد الكبيرين في تحوير الخلايا واحدة </a:t>
            </a:r>
            <a:r>
              <a:rPr lang="ar-IQ" dirty="0" err="1"/>
              <a:t>واحدة</a:t>
            </a:r>
            <a:r>
              <a:rPr lang="ar-IQ" dirty="0"/>
              <a:t> .</a:t>
            </a:r>
          </a:p>
          <a:p>
            <a:r>
              <a:rPr lang="ar-IQ" dirty="0"/>
              <a:t>ج- ان دخول الـ</a:t>
            </a:r>
            <a:r>
              <a:rPr lang="en-US" dirty="0"/>
              <a:t>DNA  </a:t>
            </a:r>
            <a:r>
              <a:rPr lang="ar-IQ" dirty="0"/>
              <a:t>الى الخلية </a:t>
            </a:r>
            <a:r>
              <a:rPr lang="ar-IQ" dirty="0" err="1"/>
              <a:t>لايؤدي</a:t>
            </a:r>
            <a:r>
              <a:rPr lang="ar-IQ" dirty="0"/>
              <a:t> بالضرورة الى اندماجه مع الجينوم الوراثي فيها اذ </a:t>
            </a:r>
            <a:r>
              <a:rPr lang="ar-IQ" dirty="0" smtClean="0"/>
              <a:t>انه </a:t>
            </a:r>
            <a:r>
              <a:rPr lang="ar-IQ" dirty="0"/>
              <a:t>للحصول على الخلية الواحدة تقبل جين جديد لابد من حقن الاف الخلايا .</a:t>
            </a:r>
          </a:p>
          <a:p>
            <a:pPr marL="0" indent="0">
              <a:buNone/>
            </a:pPr>
            <a:endParaRPr lang="ar-IQ" dirty="0"/>
          </a:p>
        </p:txBody>
      </p:sp>
    </p:spTree>
    <p:extLst>
      <p:ext uri="{BB962C8B-B14F-4D97-AF65-F5344CB8AC3E}">
        <p14:creationId xmlns:p14="http://schemas.microsoft.com/office/powerpoint/2010/main" val="2057259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564672"/>
          </a:xfrm>
        </p:spPr>
        <p:txBody>
          <a:bodyPr>
            <a:normAutofit fontScale="90000"/>
          </a:bodyPr>
          <a:lstStyle/>
          <a:p>
            <a:endParaRPr lang="ar-IQ" dirty="0"/>
          </a:p>
        </p:txBody>
      </p:sp>
      <p:sp>
        <p:nvSpPr>
          <p:cNvPr id="3" name="عنصر نائب للمحتوى 2"/>
          <p:cNvSpPr>
            <a:spLocks noGrp="1"/>
          </p:cNvSpPr>
          <p:nvPr>
            <p:ph idx="1"/>
          </p:nvPr>
        </p:nvSpPr>
        <p:spPr>
          <a:xfrm>
            <a:off x="395536" y="980728"/>
            <a:ext cx="8229600" cy="5328592"/>
          </a:xfrm>
        </p:spPr>
        <p:txBody>
          <a:bodyPr>
            <a:normAutofit fontScale="85000" lnSpcReduction="10000"/>
          </a:bodyPr>
          <a:lstStyle/>
          <a:p>
            <a:r>
              <a:rPr lang="ar-IQ" dirty="0"/>
              <a:t>رابعا : الاتجاهات العلمية الحديثة في الهندسة الوراثية </a:t>
            </a:r>
          </a:p>
          <a:p>
            <a:r>
              <a:rPr lang="ar-IQ" dirty="0"/>
              <a:t>      تجري الان ابحاث كثيرة في مجال الهندسة الوراثية في الاتجاهات التالية : </a:t>
            </a:r>
          </a:p>
          <a:p>
            <a:r>
              <a:rPr lang="ar-IQ" dirty="0"/>
              <a:t>1-نقل الجينات الى حبوب اللقاح .</a:t>
            </a:r>
          </a:p>
          <a:p>
            <a:r>
              <a:rPr lang="ar-IQ" dirty="0"/>
              <a:t>2-الحقن المباشر </a:t>
            </a:r>
            <a:r>
              <a:rPr lang="ar-IQ" dirty="0" err="1"/>
              <a:t>لل</a:t>
            </a:r>
            <a:r>
              <a:rPr lang="ar-IQ" dirty="0"/>
              <a:t>ـ </a:t>
            </a:r>
            <a:r>
              <a:rPr lang="en-US" dirty="0"/>
              <a:t>DNA </a:t>
            </a:r>
            <a:r>
              <a:rPr lang="ar-IQ" dirty="0"/>
              <a:t>في الاعضاء التكاثرية .</a:t>
            </a:r>
          </a:p>
          <a:p>
            <a:r>
              <a:rPr lang="ar-IQ" dirty="0"/>
              <a:t>3-امكانية استخدام الجينات الواثبة .</a:t>
            </a:r>
          </a:p>
          <a:p>
            <a:r>
              <a:rPr lang="ar-IQ" dirty="0"/>
              <a:t>4-امكانية تعديل المورث ذاته بنقل قطع الـ </a:t>
            </a:r>
            <a:r>
              <a:rPr lang="en-US" dirty="0"/>
              <a:t>DNA  </a:t>
            </a:r>
            <a:r>
              <a:rPr lang="ar-IQ" dirty="0"/>
              <a:t>في الجين ذاته الى مواقع جديدة .</a:t>
            </a:r>
          </a:p>
          <a:p>
            <a:r>
              <a:rPr lang="ar-IQ" dirty="0"/>
              <a:t>5-امكانية اعتبار ان الفيروسات التي تصيب النباتات هي عوامل محتملة في نقل </a:t>
            </a:r>
            <a:r>
              <a:rPr lang="ar-IQ" dirty="0" smtClean="0"/>
              <a:t>الجينات.</a:t>
            </a:r>
            <a:endParaRPr lang="ar-IQ" dirty="0"/>
          </a:p>
          <a:p>
            <a:endParaRPr lang="ar-IQ" dirty="0"/>
          </a:p>
          <a:p>
            <a:r>
              <a:rPr lang="ar-IQ" dirty="0"/>
              <a:t>خامسا : انجازات الهندسة الوراثية في مجال التحسين الوراثي للنباتات</a:t>
            </a:r>
          </a:p>
          <a:p>
            <a:r>
              <a:rPr lang="ar-IQ" dirty="0"/>
              <a:t> </a:t>
            </a:r>
          </a:p>
          <a:p>
            <a:r>
              <a:rPr lang="ar-IQ" dirty="0"/>
              <a:t>1- في مجال وقاية النباتات من الحشرات :</a:t>
            </a:r>
          </a:p>
          <a:p>
            <a:r>
              <a:rPr lang="ar-IQ" dirty="0" smtClean="0"/>
              <a:t>ان </a:t>
            </a:r>
            <a:r>
              <a:rPr lang="ar-IQ" dirty="0"/>
              <a:t>استنباط السلالات النباتية المقاومة </a:t>
            </a:r>
            <a:r>
              <a:rPr lang="ar-IQ" dirty="0" err="1"/>
              <a:t>للافات</a:t>
            </a:r>
            <a:r>
              <a:rPr lang="ar-IQ" dirty="0"/>
              <a:t> الحشرية لم يلق الاهتمام الجدير به </a:t>
            </a:r>
            <a:r>
              <a:rPr lang="ar-IQ" dirty="0" err="1"/>
              <a:t>بأستخدام</a:t>
            </a:r>
            <a:r>
              <a:rPr lang="ar-IQ" dirty="0"/>
              <a:t> طرق التحسين الوراثي التقليدية وذلك لاحتياجه الى الكثير من الوقت يمتد على مدى اجيال عديدة وللكثير من الجهد والنفقات .</a:t>
            </a:r>
          </a:p>
          <a:p>
            <a:endParaRPr lang="ar-IQ" dirty="0"/>
          </a:p>
        </p:txBody>
      </p:sp>
    </p:spTree>
    <p:extLst>
      <p:ext uri="{BB962C8B-B14F-4D97-AF65-F5344CB8AC3E}">
        <p14:creationId xmlns:p14="http://schemas.microsoft.com/office/powerpoint/2010/main" val="846045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288032"/>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760640"/>
          </a:xfrm>
        </p:spPr>
        <p:txBody>
          <a:bodyPr>
            <a:normAutofit fontScale="70000" lnSpcReduction="20000"/>
          </a:bodyPr>
          <a:lstStyle/>
          <a:p>
            <a:pPr algn="just"/>
            <a:r>
              <a:rPr lang="ar-EG" sz="2800" dirty="0">
                <a:latin typeface="Times New Roman"/>
                <a:ea typeface="Times New Roman"/>
                <a:cs typeface="Arial"/>
              </a:rPr>
              <a:t>هذا وتعتمد طرق التحسين الوراثي التقليدية في هذا المجال على خصائص موجودة في النباتات تنضبط بوساطة جينات رئيسة في حين اتجهت جهود علماء الهندسة الوراثية نحو بكتريا </a:t>
            </a:r>
            <a:r>
              <a:rPr lang="en-US" sz="2800" i="1" dirty="0">
                <a:latin typeface="Arial"/>
                <a:ea typeface="Times New Roman"/>
              </a:rPr>
              <a:t>Bacillus</a:t>
            </a:r>
            <a:r>
              <a:rPr lang="en-US" sz="2800" dirty="0">
                <a:latin typeface="Arial"/>
                <a:ea typeface="Times New Roman"/>
              </a:rPr>
              <a:t> </a:t>
            </a:r>
            <a:r>
              <a:rPr lang="en-US" sz="2800" i="1" dirty="0" err="1">
                <a:latin typeface="Arial"/>
                <a:ea typeface="Times New Roman"/>
              </a:rPr>
              <a:t>thurigiensis</a:t>
            </a:r>
            <a:r>
              <a:rPr lang="en-US" sz="2800" dirty="0">
                <a:latin typeface="Arial"/>
                <a:ea typeface="Times New Roman"/>
              </a:rPr>
              <a:t> </a:t>
            </a:r>
            <a:r>
              <a:rPr lang="ar-EG" sz="2800" dirty="0">
                <a:latin typeface="Times New Roman"/>
                <a:ea typeface="Times New Roman"/>
                <a:cs typeface="Arial"/>
              </a:rPr>
              <a:t> ويرمز لها (</a:t>
            </a:r>
            <a:r>
              <a:rPr lang="en-US" sz="2800" dirty="0" err="1">
                <a:latin typeface="Arial"/>
                <a:ea typeface="Times New Roman"/>
              </a:rPr>
              <a:t>Bt</a:t>
            </a:r>
            <a:r>
              <a:rPr lang="ar-EG" sz="2800" dirty="0">
                <a:latin typeface="Times New Roman"/>
                <a:ea typeface="Times New Roman"/>
                <a:cs typeface="Arial"/>
              </a:rPr>
              <a:t>) والتي تنتج بروتينا يقتل يرقات الحشرات حرشفية الاجنحة </a:t>
            </a:r>
            <a:r>
              <a:rPr lang="en-US" sz="2800" dirty="0">
                <a:latin typeface="Arial"/>
                <a:ea typeface="Times New Roman"/>
              </a:rPr>
              <a:t>Lepidoptera</a:t>
            </a:r>
            <a:r>
              <a:rPr lang="ar-EG" sz="2800" dirty="0">
                <a:latin typeface="Times New Roman"/>
                <a:ea typeface="Times New Roman"/>
                <a:cs typeface="Arial"/>
              </a:rPr>
              <a:t> (فراشات ابو دقيق ) يستخدم هذا البروتين كمبيد حشري نظرا لعدم سميته للثديات وسهولة ازالته عن النباتات </a:t>
            </a:r>
            <a:r>
              <a:rPr lang="ar-EG" sz="2800" dirty="0" err="1">
                <a:latin typeface="Times New Roman"/>
                <a:ea typeface="Times New Roman"/>
                <a:cs typeface="Arial"/>
              </a:rPr>
              <a:t>بالاضافة</a:t>
            </a:r>
            <a:r>
              <a:rPr lang="ar-EG" sz="2800" dirty="0">
                <a:latin typeface="Times New Roman"/>
                <a:ea typeface="Times New Roman"/>
                <a:cs typeface="Arial"/>
              </a:rPr>
              <a:t> الى قصر فترة فعاليته. ويتلخص مبدأ عمل بروتين </a:t>
            </a:r>
            <a:r>
              <a:rPr lang="en-US" sz="2800" dirty="0" err="1">
                <a:latin typeface="Arial"/>
                <a:ea typeface="Times New Roman"/>
              </a:rPr>
              <a:t>Bt</a:t>
            </a:r>
            <a:r>
              <a:rPr lang="ar-EG" sz="2800" dirty="0">
                <a:latin typeface="Times New Roman"/>
                <a:ea typeface="Times New Roman"/>
                <a:cs typeface="Arial"/>
              </a:rPr>
              <a:t> بكونه يرتبط بمستقبلات معينة موجودة على اغشية امعاء الحشرات مما يؤدي الى حدوث خلل في انتقال ال</a:t>
            </a:r>
            <a:r>
              <a:rPr lang="ar-IQ" sz="2800" dirty="0">
                <a:latin typeface="Times New Roman"/>
                <a:ea typeface="Times New Roman"/>
                <a:cs typeface="Arial"/>
              </a:rPr>
              <a:t>فضلات</a:t>
            </a:r>
            <a:r>
              <a:rPr lang="ar-EG" sz="2800" dirty="0">
                <a:latin typeface="Times New Roman"/>
                <a:ea typeface="Times New Roman"/>
                <a:cs typeface="Arial"/>
              </a:rPr>
              <a:t> فتتعطل نتيجة لذلك قدرة الحشرة على التغذية.</a:t>
            </a:r>
            <a:endParaRPr lang="en-US" sz="2400" dirty="0">
              <a:latin typeface="Times New Roman"/>
              <a:ea typeface="Times New Roman"/>
            </a:endParaRPr>
          </a:p>
          <a:p>
            <a:pPr algn="just"/>
            <a:r>
              <a:rPr lang="ar-EG" sz="2800" dirty="0" smtClean="0">
                <a:latin typeface="Times New Roman"/>
                <a:ea typeface="Times New Roman"/>
                <a:cs typeface="Arial"/>
              </a:rPr>
              <a:t>عزل </a:t>
            </a:r>
            <a:r>
              <a:rPr lang="ar-EG" sz="2800" dirty="0">
                <a:latin typeface="Times New Roman"/>
                <a:ea typeface="Times New Roman"/>
                <a:cs typeface="Arial"/>
              </a:rPr>
              <a:t>العلماء من البكتريا السابقة الذكر الجينات المسؤولة عن انتاج بروتينات المبيدات الحشــــــــرية ونجحوا في اســـــــــــــــتخدام قاذفات الجســـــــيمات وفي اســــــــــتخدام بكتريا </a:t>
            </a:r>
            <a:r>
              <a:rPr lang="en-US" sz="2800" i="1" dirty="0">
                <a:latin typeface="Arial"/>
                <a:ea typeface="Times New Roman"/>
              </a:rPr>
              <a:t>Agrobacterium</a:t>
            </a:r>
            <a:r>
              <a:rPr lang="en-US" sz="2800" dirty="0">
                <a:latin typeface="Arial"/>
                <a:ea typeface="Times New Roman"/>
              </a:rPr>
              <a:t> </a:t>
            </a:r>
            <a:r>
              <a:rPr lang="en-US" sz="2800" i="1" dirty="0">
                <a:latin typeface="Arial"/>
                <a:ea typeface="Times New Roman"/>
              </a:rPr>
              <a:t>tumefactions</a:t>
            </a:r>
            <a:r>
              <a:rPr lang="ar-EG" sz="2800" dirty="0">
                <a:latin typeface="Times New Roman"/>
                <a:ea typeface="Times New Roman"/>
                <a:cs typeface="Arial"/>
              </a:rPr>
              <a:t> </a:t>
            </a:r>
            <a:r>
              <a:rPr lang="ar-EG" sz="2800" dirty="0" err="1">
                <a:latin typeface="Times New Roman"/>
                <a:ea typeface="Times New Roman"/>
                <a:cs typeface="Arial"/>
              </a:rPr>
              <a:t>لادخال</a:t>
            </a:r>
            <a:r>
              <a:rPr lang="ar-EG" sz="2800" dirty="0">
                <a:latin typeface="Times New Roman"/>
                <a:ea typeface="Times New Roman"/>
                <a:cs typeface="Arial"/>
              </a:rPr>
              <a:t> الجينات هذه الى نباتات البطاطا وال</a:t>
            </a:r>
            <a:r>
              <a:rPr lang="ar-IQ" sz="2800" dirty="0" err="1">
                <a:latin typeface="Times New Roman"/>
                <a:ea typeface="Times New Roman"/>
                <a:cs typeface="Arial"/>
              </a:rPr>
              <a:t>طماطة</a:t>
            </a:r>
            <a:r>
              <a:rPr lang="ar-EG" sz="2800" dirty="0">
                <a:latin typeface="Times New Roman"/>
                <a:ea typeface="Times New Roman"/>
                <a:cs typeface="Arial"/>
              </a:rPr>
              <a:t> والقطن، الا ان تأثير هذه الجينات في النباتات كان ضعيفا اذ لم تقتل بروتينات </a:t>
            </a:r>
            <a:r>
              <a:rPr lang="en-US" sz="2800" dirty="0" err="1">
                <a:latin typeface="Arial"/>
                <a:ea typeface="Times New Roman"/>
              </a:rPr>
              <a:t>Bt</a:t>
            </a:r>
            <a:r>
              <a:rPr lang="ar-EG" sz="2800" dirty="0">
                <a:latin typeface="Times New Roman"/>
                <a:ea typeface="Times New Roman"/>
                <a:cs typeface="Arial"/>
              </a:rPr>
              <a:t> التي انتجتها النباتات سوى الحشرات المختبرة الاكثر حساسية. لذلك قام العلماء </a:t>
            </a:r>
            <a:r>
              <a:rPr lang="ar-EG" sz="2800" dirty="0" err="1">
                <a:latin typeface="Times New Roman"/>
                <a:ea typeface="Times New Roman"/>
                <a:cs typeface="Arial"/>
              </a:rPr>
              <a:t>بأعادة</a:t>
            </a:r>
            <a:r>
              <a:rPr lang="ar-EG" sz="2800" dirty="0">
                <a:latin typeface="Times New Roman"/>
                <a:ea typeface="Times New Roman"/>
                <a:cs typeface="Arial"/>
              </a:rPr>
              <a:t> تصميم الجين البكتيري الاصلي او هندسته ليشابه </a:t>
            </a:r>
            <a:r>
              <a:rPr lang="ar-EG" sz="2800" dirty="0" err="1">
                <a:latin typeface="Times New Roman"/>
                <a:ea typeface="Times New Roman"/>
                <a:cs typeface="Arial"/>
              </a:rPr>
              <a:t>تتابعات</a:t>
            </a:r>
            <a:r>
              <a:rPr lang="ar-EG" sz="2800" dirty="0">
                <a:latin typeface="Times New Roman"/>
                <a:ea typeface="Times New Roman"/>
                <a:cs typeface="Arial"/>
              </a:rPr>
              <a:t> </a:t>
            </a:r>
            <a:r>
              <a:rPr lang="en-US" sz="2800" dirty="0">
                <a:latin typeface="Arial"/>
                <a:ea typeface="Times New Roman"/>
              </a:rPr>
              <a:t>DNA</a:t>
            </a:r>
            <a:r>
              <a:rPr lang="ar-EG" sz="2800" dirty="0">
                <a:latin typeface="Times New Roman"/>
                <a:ea typeface="Times New Roman"/>
                <a:cs typeface="Arial"/>
              </a:rPr>
              <a:t> النباتات بشكل اكثر، الامر الذي ادى الى زيادة مقاومة النباتات للحشرات بشكل واضح .</a:t>
            </a:r>
            <a:endParaRPr lang="en-US" sz="2400" dirty="0">
              <a:latin typeface="Times New Roman"/>
              <a:ea typeface="Times New Roman"/>
            </a:endParaRPr>
          </a:p>
          <a:p>
            <a:pPr algn="just"/>
            <a:r>
              <a:rPr lang="ar-EG" sz="2800" dirty="0">
                <a:latin typeface="Times New Roman"/>
                <a:ea typeface="Times New Roman"/>
                <a:cs typeface="Arial"/>
              </a:rPr>
              <a:t>      نقل ايضا جين </a:t>
            </a:r>
            <a:r>
              <a:rPr lang="ar-EG" sz="2800" dirty="0" err="1">
                <a:latin typeface="Times New Roman"/>
                <a:ea typeface="Times New Roman"/>
                <a:cs typeface="Arial"/>
              </a:rPr>
              <a:t>مشفرلتصنيع</a:t>
            </a:r>
            <a:r>
              <a:rPr lang="ar-EG" sz="2800" dirty="0">
                <a:latin typeface="Times New Roman"/>
                <a:ea typeface="Times New Roman"/>
                <a:cs typeface="Arial"/>
              </a:rPr>
              <a:t> بروتين </a:t>
            </a:r>
            <a:r>
              <a:rPr lang="en-US" sz="2800" dirty="0" err="1">
                <a:latin typeface="Arial"/>
                <a:ea typeface="Times New Roman"/>
              </a:rPr>
              <a:t>Bt</a:t>
            </a:r>
            <a:r>
              <a:rPr lang="ar-EG" sz="2800" dirty="0">
                <a:latin typeface="Times New Roman"/>
                <a:ea typeface="Times New Roman"/>
                <a:cs typeface="Arial"/>
              </a:rPr>
              <a:t> (مهندس وراثيا ) الى نبات الطماطة ونظراً لسمية هذا البروتين لكل من دودة الثمار </a:t>
            </a:r>
            <a:r>
              <a:rPr lang="en-US" sz="2800" dirty="0">
                <a:latin typeface="Arial"/>
                <a:ea typeface="Times New Roman"/>
              </a:rPr>
              <a:t>Halitosis</a:t>
            </a:r>
            <a:r>
              <a:rPr lang="ar-EG" sz="2800" dirty="0">
                <a:latin typeface="Times New Roman"/>
                <a:ea typeface="Times New Roman"/>
                <a:cs typeface="Arial"/>
              </a:rPr>
              <a:t> والدودة الدبوسية </a:t>
            </a:r>
            <a:r>
              <a:rPr lang="en-US" sz="2800" dirty="0" err="1">
                <a:latin typeface="Arial"/>
                <a:ea typeface="Times New Roman"/>
              </a:rPr>
              <a:t>Lycopericella</a:t>
            </a:r>
            <a:r>
              <a:rPr lang="ar-EG" sz="2800" dirty="0">
                <a:latin typeface="Times New Roman"/>
                <a:ea typeface="Times New Roman"/>
                <a:cs typeface="Arial"/>
              </a:rPr>
              <a:t> فقد تمت وقايته من هاتين الحشرتين .</a:t>
            </a:r>
            <a:endParaRPr lang="en-US" sz="2400" dirty="0">
              <a:latin typeface="Times New Roman"/>
              <a:ea typeface="Times New Roman"/>
            </a:endParaRPr>
          </a:p>
          <a:p>
            <a:pPr algn="just"/>
            <a:r>
              <a:rPr lang="ar-EG" sz="2800" dirty="0" smtClean="0">
                <a:latin typeface="Times New Roman"/>
                <a:ea typeface="Times New Roman"/>
                <a:cs typeface="Arial"/>
              </a:rPr>
              <a:t>وادى </a:t>
            </a:r>
            <a:r>
              <a:rPr lang="ar-EG" sz="2800" dirty="0">
                <a:latin typeface="Times New Roman"/>
                <a:ea typeface="Times New Roman"/>
                <a:cs typeface="Arial"/>
              </a:rPr>
              <a:t>نقل جين لتصنيع بروتين </a:t>
            </a:r>
            <a:r>
              <a:rPr lang="en-US" sz="2800" dirty="0" err="1">
                <a:latin typeface="Arial"/>
                <a:ea typeface="Times New Roman"/>
              </a:rPr>
              <a:t>Bt</a:t>
            </a:r>
            <a:r>
              <a:rPr lang="ar-EG" sz="2800" dirty="0">
                <a:latin typeface="Times New Roman"/>
                <a:ea typeface="Times New Roman"/>
                <a:cs typeface="Arial"/>
              </a:rPr>
              <a:t> الى نبات التبغ الى توقف تغذية يرقات الطور </a:t>
            </a:r>
            <a:r>
              <a:rPr lang="ar-EG" sz="2800" dirty="0" err="1">
                <a:latin typeface="Times New Roman"/>
                <a:ea typeface="Times New Roman"/>
                <a:cs typeface="Arial"/>
              </a:rPr>
              <a:t>الانسلاخي</a:t>
            </a:r>
            <a:r>
              <a:rPr lang="ar-EG" sz="2800" dirty="0">
                <a:latin typeface="Times New Roman"/>
                <a:ea typeface="Times New Roman"/>
                <a:cs typeface="Arial"/>
              </a:rPr>
              <a:t> الاول </a:t>
            </a:r>
            <a:r>
              <a:rPr lang="ar-EG" sz="2800" dirty="0" err="1">
                <a:latin typeface="Times New Roman"/>
                <a:ea typeface="Times New Roman"/>
                <a:cs typeface="Arial"/>
              </a:rPr>
              <a:t>للافة</a:t>
            </a:r>
            <a:r>
              <a:rPr lang="ar-EG" sz="2800" dirty="0">
                <a:latin typeface="Times New Roman"/>
                <a:ea typeface="Times New Roman"/>
                <a:cs typeface="Arial"/>
              </a:rPr>
              <a:t> الحش</a:t>
            </a:r>
            <a:r>
              <a:rPr lang="ar-IQ" sz="2800" dirty="0">
                <a:latin typeface="Times New Roman"/>
                <a:ea typeface="Times New Roman"/>
                <a:cs typeface="Arial"/>
              </a:rPr>
              <a:t>ر</a:t>
            </a:r>
            <a:r>
              <a:rPr lang="ar-EG" sz="2800" dirty="0" err="1">
                <a:latin typeface="Times New Roman"/>
                <a:ea typeface="Times New Roman"/>
                <a:cs typeface="Arial"/>
              </a:rPr>
              <a:t>ية</a:t>
            </a:r>
            <a:r>
              <a:rPr lang="ar-EG" sz="2800" dirty="0">
                <a:latin typeface="Times New Roman"/>
                <a:ea typeface="Times New Roman"/>
                <a:cs typeface="Arial"/>
              </a:rPr>
              <a:t> </a:t>
            </a:r>
            <a:r>
              <a:rPr lang="en-US" sz="2800" i="1" dirty="0" err="1">
                <a:latin typeface="Arial"/>
                <a:ea typeface="Times New Roman"/>
              </a:rPr>
              <a:t>Manduca</a:t>
            </a:r>
            <a:r>
              <a:rPr lang="en-US" sz="2800" i="1" dirty="0">
                <a:latin typeface="Arial"/>
                <a:ea typeface="Times New Roman"/>
              </a:rPr>
              <a:t> </a:t>
            </a:r>
            <a:r>
              <a:rPr lang="en-US" sz="2800" i="1" dirty="0" err="1">
                <a:latin typeface="Arial"/>
                <a:ea typeface="Times New Roman"/>
              </a:rPr>
              <a:t>sexta</a:t>
            </a:r>
            <a:r>
              <a:rPr lang="en-US" sz="2800" i="1" dirty="0">
                <a:latin typeface="Arial"/>
                <a:ea typeface="Times New Roman"/>
              </a:rPr>
              <a:t>  </a:t>
            </a:r>
            <a:r>
              <a:rPr lang="ar-EG" sz="2800" dirty="0">
                <a:latin typeface="Times New Roman"/>
                <a:ea typeface="Times New Roman"/>
                <a:cs typeface="Arial"/>
              </a:rPr>
              <a:t>على اوراق النبات المهندس وراثيا في مدى </a:t>
            </a:r>
            <a:r>
              <a:rPr lang="en-US" sz="2800" dirty="0">
                <a:latin typeface="Arial"/>
                <a:ea typeface="Times New Roman"/>
              </a:rPr>
              <a:t>18</a:t>
            </a:r>
            <a:r>
              <a:rPr lang="ar-EG" sz="2800" dirty="0">
                <a:latin typeface="Times New Roman"/>
                <a:ea typeface="Times New Roman"/>
                <a:cs typeface="Arial"/>
              </a:rPr>
              <a:t>ساعة وموتها بعد </a:t>
            </a:r>
            <a:r>
              <a:rPr lang="en-US" sz="2800" dirty="0">
                <a:latin typeface="Arial"/>
                <a:ea typeface="Times New Roman"/>
              </a:rPr>
              <a:t>3</a:t>
            </a:r>
            <a:r>
              <a:rPr lang="ar-EG" sz="2800" dirty="0">
                <a:latin typeface="Times New Roman"/>
                <a:ea typeface="Times New Roman"/>
                <a:cs typeface="Arial"/>
              </a:rPr>
              <a:t> ايام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1945538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32624"/>
          </a:xfrm>
        </p:spPr>
        <p:txBody>
          <a:bodyPr>
            <a:normAutofit fontScale="90000"/>
          </a:bodyPr>
          <a:lstStyle/>
          <a:p>
            <a:endParaRPr lang="ar-IQ" dirty="0"/>
          </a:p>
        </p:txBody>
      </p:sp>
      <p:sp>
        <p:nvSpPr>
          <p:cNvPr id="3" name="عنصر نائب للمحتوى 2"/>
          <p:cNvSpPr>
            <a:spLocks noGrp="1"/>
          </p:cNvSpPr>
          <p:nvPr>
            <p:ph idx="1"/>
          </p:nvPr>
        </p:nvSpPr>
        <p:spPr>
          <a:xfrm>
            <a:off x="395536" y="1188855"/>
            <a:ext cx="8229600" cy="5264481"/>
          </a:xfrm>
        </p:spPr>
        <p:txBody>
          <a:bodyPr>
            <a:normAutofit fontScale="70000" lnSpcReduction="20000"/>
          </a:bodyPr>
          <a:lstStyle/>
          <a:p>
            <a:pPr algn="just"/>
            <a:r>
              <a:rPr lang="ar-EG" sz="2800" dirty="0">
                <a:latin typeface="Times New Roman"/>
                <a:ea typeface="Times New Roman"/>
                <a:cs typeface="Arial"/>
              </a:rPr>
              <a:t>اجرى العلماء بعد ذلك مسحاً شاملا لجميع سلالات </a:t>
            </a:r>
            <a:r>
              <a:rPr lang="en-US" sz="2800" dirty="0" err="1">
                <a:latin typeface="Arial"/>
                <a:ea typeface="Times New Roman"/>
              </a:rPr>
              <a:t>Bt</a:t>
            </a:r>
            <a:r>
              <a:rPr lang="ar-EG" sz="2800" dirty="0">
                <a:latin typeface="Times New Roman"/>
                <a:ea typeface="Times New Roman"/>
                <a:cs typeface="Arial"/>
              </a:rPr>
              <a:t> الموجودة في الطبيعة بحثا عن سلالة تؤثر في اطوار اخرى من الحشرات غير اليرقات وتوصلوا نتيجة لذلك الى سلالة واحدة فقط قادت الى تصميم جين فعال ضد خنفساء </a:t>
            </a:r>
            <a:r>
              <a:rPr lang="ar-EG" sz="2800" dirty="0" err="1">
                <a:latin typeface="Times New Roman"/>
                <a:ea typeface="Times New Roman"/>
                <a:cs typeface="Arial"/>
              </a:rPr>
              <a:t>كلورادو</a:t>
            </a:r>
            <a:r>
              <a:rPr lang="ar-EG" sz="2800" dirty="0">
                <a:latin typeface="Times New Roman"/>
                <a:ea typeface="Times New Roman"/>
                <a:cs typeface="Arial"/>
              </a:rPr>
              <a:t> التي تصيب البطاطا .</a:t>
            </a:r>
            <a:endParaRPr lang="en-US" sz="2400" dirty="0">
              <a:latin typeface="Times New Roman"/>
              <a:ea typeface="Times New Roman"/>
            </a:endParaRPr>
          </a:p>
          <a:p>
            <a:pPr algn="just"/>
            <a:r>
              <a:rPr lang="ar-EG" sz="2800" dirty="0" smtClean="0">
                <a:latin typeface="Times New Roman"/>
                <a:ea typeface="Times New Roman"/>
                <a:cs typeface="Arial"/>
              </a:rPr>
              <a:t>اتجه </a:t>
            </a:r>
            <a:r>
              <a:rPr lang="ar-EG" sz="2800" dirty="0">
                <a:latin typeface="Times New Roman"/>
                <a:ea typeface="Times New Roman"/>
                <a:cs typeface="Arial"/>
              </a:rPr>
              <a:t>العلماء بعد ذلك الى جعل النباتات تقاوم عدداً كبيرا من الحشرات المهاجمة المحتملة ،</a:t>
            </a:r>
            <a:endParaRPr lang="en-US" sz="2400" dirty="0">
              <a:latin typeface="Times New Roman"/>
              <a:ea typeface="Times New Roman"/>
            </a:endParaRPr>
          </a:p>
          <a:p>
            <a:pPr algn="just"/>
            <a:r>
              <a:rPr lang="ar-EG" sz="2800" dirty="0">
                <a:latin typeface="Times New Roman"/>
                <a:ea typeface="Times New Roman"/>
                <a:cs typeface="Arial"/>
              </a:rPr>
              <a:t>فقد اكتشفت سلالة من اللوبياء  </a:t>
            </a:r>
            <a:r>
              <a:rPr lang="en-US" sz="2800" i="1" dirty="0">
                <a:latin typeface="Arial"/>
                <a:ea typeface="Times New Roman"/>
              </a:rPr>
              <a:t>Vegan</a:t>
            </a:r>
            <a:r>
              <a:rPr lang="en-US" sz="2800" dirty="0">
                <a:latin typeface="Arial"/>
                <a:ea typeface="Times New Roman"/>
              </a:rPr>
              <a:t> </a:t>
            </a:r>
            <a:r>
              <a:rPr lang="en-US" sz="2800" i="1" dirty="0" err="1">
                <a:latin typeface="Arial"/>
                <a:ea typeface="Times New Roman"/>
              </a:rPr>
              <a:t>ungiculates</a:t>
            </a:r>
            <a:r>
              <a:rPr lang="en-US" sz="2800" dirty="0">
                <a:latin typeface="Arial"/>
                <a:ea typeface="Times New Roman"/>
              </a:rPr>
              <a:t>  </a:t>
            </a:r>
            <a:r>
              <a:rPr lang="ar-EG" sz="2800" dirty="0">
                <a:latin typeface="Times New Roman"/>
                <a:ea typeface="Times New Roman"/>
                <a:cs typeface="Arial"/>
              </a:rPr>
              <a:t>مقاومة لخنفساء </a:t>
            </a:r>
            <a:r>
              <a:rPr lang="ar-EG" sz="2800" dirty="0" err="1">
                <a:latin typeface="Times New Roman"/>
                <a:ea typeface="Times New Roman"/>
                <a:cs typeface="Arial"/>
              </a:rPr>
              <a:t>البروكيد</a:t>
            </a:r>
            <a:r>
              <a:rPr lang="ar-EG" sz="2800" dirty="0">
                <a:latin typeface="Times New Roman"/>
                <a:ea typeface="Times New Roman"/>
                <a:cs typeface="Arial"/>
              </a:rPr>
              <a:t> واتضح ان الاساس </a:t>
            </a:r>
            <a:r>
              <a:rPr lang="ar-EG" sz="2800" dirty="0" err="1">
                <a:latin typeface="Times New Roman"/>
                <a:ea typeface="Times New Roman"/>
                <a:cs typeface="Arial"/>
              </a:rPr>
              <a:t>البيوكيميائي</a:t>
            </a:r>
            <a:r>
              <a:rPr lang="ar-EG" sz="2800" dirty="0">
                <a:latin typeface="Times New Roman"/>
                <a:ea typeface="Times New Roman"/>
                <a:cs typeface="Arial"/>
              </a:rPr>
              <a:t> لهذه المقاومة هو زيادة في مستوى احد موانع انزيم التربسين الهضمي الذي </a:t>
            </a:r>
            <a:r>
              <a:rPr lang="ar-SA" sz="2800" dirty="0">
                <a:latin typeface="Times New Roman"/>
                <a:ea typeface="Times New Roman"/>
                <a:cs typeface="Arial"/>
              </a:rPr>
              <a:t>يحد من </a:t>
            </a:r>
            <a:r>
              <a:rPr lang="ar-EG" sz="2800" dirty="0">
                <a:latin typeface="Times New Roman"/>
                <a:ea typeface="Times New Roman"/>
                <a:cs typeface="Arial"/>
              </a:rPr>
              <a:t>قدرة هذه الحشرة على هضم الخلايا النباتية مما يؤدي الى موتها جوعا. وقد نجح العلماء في عزل الجين المسؤول عن انتاج البروتين ( مثبط التربسين) من نبات اللوبياء ثم استنساخه وادخاله الى نبات التبغ مما ادى الى مقاومته لديدان البراعم، وادى ادخاله الى نبات القطن الى مقاومته لدودة اللوز .</a:t>
            </a:r>
            <a:endParaRPr lang="en-US" sz="2400" dirty="0">
              <a:latin typeface="Times New Roman"/>
              <a:ea typeface="Times New Roman"/>
            </a:endParaRPr>
          </a:p>
          <a:p>
            <a:pPr algn="just"/>
            <a:r>
              <a:rPr lang="ar-EG" sz="2800" dirty="0">
                <a:latin typeface="Times New Roman"/>
                <a:ea typeface="Times New Roman"/>
                <a:cs typeface="Arial"/>
              </a:rPr>
              <a:t> </a:t>
            </a:r>
            <a:endParaRPr lang="en-US" sz="2400" dirty="0">
              <a:latin typeface="Times New Roman"/>
              <a:ea typeface="Times New Roman"/>
            </a:endParaRPr>
          </a:p>
          <a:p>
            <a:pPr algn="just"/>
            <a:r>
              <a:rPr lang="ar-EG" sz="3200" dirty="0">
                <a:latin typeface="Times New Roman"/>
                <a:ea typeface="Times New Roman"/>
                <a:cs typeface="Arial"/>
              </a:rPr>
              <a:t>تمتاز البروتينات المهندسة وراثياً في النباتات عن </a:t>
            </a:r>
            <a:r>
              <a:rPr lang="ar-EG" sz="3200" dirty="0" err="1">
                <a:latin typeface="Times New Roman"/>
                <a:ea typeface="Times New Roman"/>
                <a:cs typeface="Arial"/>
              </a:rPr>
              <a:t>مبيات</a:t>
            </a:r>
            <a:r>
              <a:rPr lang="ar-EG" sz="3200" dirty="0">
                <a:latin typeface="Times New Roman"/>
                <a:ea typeface="Times New Roman"/>
                <a:cs typeface="Arial"/>
              </a:rPr>
              <a:t> الحشرات التقليدية بما يلي: </a:t>
            </a:r>
            <a:endParaRPr lang="en-US" sz="2400" dirty="0">
              <a:latin typeface="Times New Roman"/>
              <a:ea typeface="Times New Roman"/>
            </a:endParaRPr>
          </a:p>
          <a:p>
            <a:pPr algn="just"/>
            <a:r>
              <a:rPr lang="ar-EG" sz="2800" dirty="0">
                <a:latin typeface="Times New Roman"/>
                <a:ea typeface="Times New Roman"/>
                <a:cs typeface="Arial"/>
              </a:rPr>
              <a:t>1-  عدم وجود أي تأثير سمي لها على الثديات .</a:t>
            </a:r>
            <a:endParaRPr lang="en-US" sz="2400" dirty="0">
              <a:latin typeface="Times New Roman"/>
              <a:ea typeface="Times New Roman"/>
            </a:endParaRPr>
          </a:p>
          <a:p>
            <a:pPr marL="228600" indent="-228600" algn="just"/>
            <a:r>
              <a:rPr lang="ar-EG" sz="2800" dirty="0">
                <a:latin typeface="Times New Roman"/>
                <a:ea typeface="Times New Roman"/>
                <a:cs typeface="Arial"/>
              </a:rPr>
              <a:t>2- </a:t>
            </a:r>
            <a:r>
              <a:rPr lang="ar-EG" sz="2800" dirty="0" err="1">
                <a:latin typeface="Times New Roman"/>
                <a:ea typeface="Times New Roman"/>
                <a:cs typeface="Arial"/>
              </a:rPr>
              <a:t>ىتأثيرها</a:t>
            </a:r>
            <a:r>
              <a:rPr lang="ar-EG" sz="2800" dirty="0">
                <a:latin typeface="Times New Roman"/>
                <a:ea typeface="Times New Roman"/>
                <a:cs typeface="Arial"/>
              </a:rPr>
              <a:t> ينحصر فقط على الحشرات التي تتغذى على النباتات المهندسة وراثيا وبالتالي    </a:t>
            </a:r>
            <a:r>
              <a:rPr lang="ar-EG" sz="2800" dirty="0" err="1">
                <a:latin typeface="Times New Roman"/>
                <a:ea typeface="Times New Roman"/>
                <a:cs typeface="Arial"/>
              </a:rPr>
              <a:t>لاخوف</a:t>
            </a:r>
            <a:r>
              <a:rPr lang="ar-EG" sz="2800" dirty="0">
                <a:latin typeface="Times New Roman"/>
                <a:ea typeface="Times New Roman"/>
                <a:cs typeface="Arial"/>
              </a:rPr>
              <a:t> من حدوث خلل في التوازن البيولوجي في الطبيعة .</a:t>
            </a:r>
            <a:endParaRPr lang="en-US" sz="2400" dirty="0">
              <a:latin typeface="Times New Roman"/>
              <a:ea typeface="Times New Roman"/>
            </a:endParaRPr>
          </a:p>
          <a:p>
            <a:pPr marL="228600" indent="-285750" algn="just"/>
            <a:r>
              <a:rPr lang="ar-EG" sz="2800" dirty="0">
                <a:latin typeface="Times New Roman"/>
                <a:ea typeface="Times New Roman"/>
                <a:cs typeface="Arial"/>
              </a:rPr>
              <a:t>3-  تكسب النباتات حماية مستمرة وخاصة في الاجزاء التي يصعب عادة معاملتها بالمبيدات التقليدية ( الجذور، الاوراق السفلية ) .</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2226976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endParaRPr lang="ar-IQ" dirty="0"/>
          </a:p>
          <a:p>
            <a:r>
              <a:rPr lang="ar-IQ" dirty="0"/>
              <a:t>2-	في مجال وقاية النباتات من الفيروسات :</a:t>
            </a:r>
          </a:p>
          <a:p>
            <a:r>
              <a:rPr lang="ar-IQ" dirty="0"/>
              <a:t>      من الصعب مكافحة الفيروسات </a:t>
            </a:r>
            <a:r>
              <a:rPr lang="ar-IQ" dirty="0" err="1"/>
              <a:t>بأستخدام</a:t>
            </a:r>
            <a:r>
              <a:rPr lang="ar-IQ" dirty="0"/>
              <a:t> الطرق التقليدية غير المباشرة مثل استخدام مبيدات الحشرات للقضاء على الحشرات الناقلة للفيروسات. لهذا كان لابد من تدخل الهندسة الوراثية في هذا المجال اذ تمكن العلماء من اكتشاف طريقة الغلاف البروتيني للفيروس </a:t>
            </a:r>
            <a:r>
              <a:rPr lang="en-US" dirty="0"/>
              <a:t>Capsid </a:t>
            </a:r>
            <a:r>
              <a:rPr lang="ar-IQ" dirty="0"/>
              <a:t>التي يتلخص مبدؤها </a:t>
            </a:r>
            <a:r>
              <a:rPr lang="ar-IQ" dirty="0" err="1"/>
              <a:t>بادخال</a:t>
            </a:r>
            <a:r>
              <a:rPr lang="ar-IQ" dirty="0"/>
              <a:t> نسخة </a:t>
            </a:r>
            <a:r>
              <a:rPr lang="en-US" dirty="0"/>
              <a:t>DNA  </a:t>
            </a:r>
            <a:r>
              <a:rPr lang="ar-IQ" dirty="0"/>
              <a:t>من الغلاف البروتيني للفيروس الى النبات فيصبح نتيجة لذلك مقاوم  للفيروس .</a:t>
            </a:r>
          </a:p>
          <a:p>
            <a:r>
              <a:rPr lang="ar-IQ" dirty="0"/>
              <a:t>     تم الحصول </a:t>
            </a:r>
            <a:r>
              <a:rPr lang="ar-IQ" dirty="0" err="1"/>
              <a:t>بأستخدام</a:t>
            </a:r>
            <a:r>
              <a:rPr lang="ar-IQ" dirty="0"/>
              <a:t> هذه الطريقة على نباتات بطاطا مهندسة وراثيا مقاومة لفيروس </a:t>
            </a:r>
            <a:r>
              <a:rPr lang="en-US" dirty="0"/>
              <a:t>PVS </a:t>
            </a:r>
            <a:r>
              <a:rPr lang="ar-IQ" dirty="0"/>
              <a:t>وفيروس</a:t>
            </a:r>
            <a:r>
              <a:rPr lang="en-US" dirty="0"/>
              <a:t>PLRV </a:t>
            </a:r>
            <a:r>
              <a:rPr lang="ar-IQ" dirty="0"/>
              <a:t>ونباتات </a:t>
            </a:r>
            <a:r>
              <a:rPr lang="ar-IQ" dirty="0" err="1"/>
              <a:t>طماطة</a:t>
            </a:r>
            <a:r>
              <a:rPr lang="ar-IQ" dirty="0"/>
              <a:t> مقاومة لفيروس موزاييك التبغ </a:t>
            </a:r>
            <a:r>
              <a:rPr lang="en-US" dirty="0"/>
              <a:t>TMV </a:t>
            </a:r>
            <a:r>
              <a:rPr lang="ar-IQ" dirty="0"/>
              <a:t>ونباتات مقاومة لفيروس موزاييك الخيار </a:t>
            </a:r>
            <a:r>
              <a:rPr lang="en-US" dirty="0"/>
              <a:t>CMV </a:t>
            </a:r>
            <a:r>
              <a:rPr lang="ar-IQ" dirty="0"/>
              <a:t>واشجار  خوخ مقاومة لفيروس جدري الخوخ </a:t>
            </a:r>
            <a:r>
              <a:rPr lang="en-US" dirty="0"/>
              <a:t>PPV ...</a:t>
            </a:r>
            <a:r>
              <a:rPr lang="ar-IQ" dirty="0"/>
              <a:t>الخ.</a:t>
            </a:r>
          </a:p>
          <a:p>
            <a:r>
              <a:rPr lang="ar-IQ" dirty="0"/>
              <a:t>      ان الالية التي يعمل بها الغلاف البروتيني للفيروس </a:t>
            </a:r>
            <a:r>
              <a:rPr lang="ar-IQ" dirty="0" err="1"/>
              <a:t>لاحداث</a:t>
            </a:r>
            <a:r>
              <a:rPr lang="ar-IQ" dirty="0"/>
              <a:t> المقاومة غير واضحة تماما لكن في حالة فيروس موزاييك التبغ </a:t>
            </a:r>
            <a:r>
              <a:rPr lang="en-US" dirty="0"/>
              <a:t>TMV </a:t>
            </a:r>
            <a:r>
              <a:rPr lang="ar-IQ" dirty="0"/>
              <a:t>فربما يؤدي الغلاف البروتيني للفيروس الى التدخل في عمل الفيروس او انه يمنع تكاثره .</a:t>
            </a:r>
          </a:p>
          <a:p>
            <a:endParaRPr lang="ar-IQ" dirty="0"/>
          </a:p>
        </p:txBody>
      </p:sp>
    </p:spTree>
    <p:extLst>
      <p:ext uri="{BB962C8B-B14F-4D97-AF65-F5344CB8AC3E}">
        <p14:creationId xmlns:p14="http://schemas.microsoft.com/office/powerpoint/2010/main" val="1509885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720080"/>
          </a:xfrm>
        </p:spPr>
        <p:txBody>
          <a:bodyPr>
            <a:normAutofit fontScale="90000"/>
          </a:bodyPr>
          <a:lstStyle/>
          <a:p>
            <a:endParaRPr lang="ar-IQ" dirty="0"/>
          </a:p>
        </p:txBody>
      </p:sp>
      <p:sp>
        <p:nvSpPr>
          <p:cNvPr id="3" name="عنصر نائب للمحتوى 2"/>
          <p:cNvSpPr>
            <a:spLocks noGrp="1"/>
          </p:cNvSpPr>
          <p:nvPr>
            <p:ph idx="1"/>
          </p:nvPr>
        </p:nvSpPr>
        <p:spPr>
          <a:xfrm>
            <a:off x="457200" y="1052736"/>
            <a:ext cx="8229600" cy="5544616"/>
          </a:xfrm>
        </p:spPr>
        <p:txBody>
          <a:bodyPr>
            <a:normAutofit fontScale="85000" lnSpcReduction="10000"/>
          </a:bodyPr>
          <a:lstStyle/>
          <a:p>
            <a:r>
              <a:rPr lang="ar-IQ" dirty="0"/>
              <a:t>3-في مجال وقاية النباتات من البكتريا والفطريات: </a:t>
            </a:r>
          </a:p>
          <a:p>
            <a:r>
              <a:rPr lang="ar-IQ" dirty="0" smtClean="0"/>
              <a:t>على </a:t>
            </a:r>
            <a:r>
              <a:rPr lang="ar-IQ" dirty="0"/>
              <a:t>الرغم من احتواء النباتات على مواد </a:t>
            </a:r>
            <a:r>
              <a:rPr lang="ar-IQ" dirty="0" err="1"/>
              <a:t>تقيها</a:t>
            </a:r>
            <a:r>
              <a:rPr lang="ar-IQ" dirty="0"/>
              <a:t> من الاصابة بالبكتريا والكائنات الحية الدقيقة الاخرى مثل </a:t>
            </a:r>
            <a:r>
              <a:rPr lang="ar-IQ" dirty="0" err="1"/>
              <a:t>القلويدات</a:t>
            </a:r>
            <a:r>
              <a:rPr lang="ar-IQ" dirty="0"/>
              <a:t> والمواد الصابونية والشمعية ومواد اخرى مثل </a:t>
            </a:r>
            <a:r>
              <a:rPr lang="en-US" dirty="0"/>
              <a:t>Thiamin </a:t>
            </a:r>
            <a:r>
              <a:rPr lang="ar-IQ" dirty="0"/>
              <a:t>في الحبوب و</a:t>
            </a:r>
            <a:r>
              <a:rPr lang="en-US" dirty="0"/>
              <a:t>Lection </a:t>
            </a:r>
            <a:r>
              <a:rPr lang="ar-IQ" dirty="0"/>
              <a:t>في البقوليات وغيرها </a:t>
            </a:r>
            <a:r>
              <a:rPr lang="ar-IQ" dirty="0" err="1"/>
              <a:t>الاان</a:t>
            </a:r>
            <a:r>
              <a:rPr lang="ar-IQ" dirty="0"/>
              <a:t> مقاومتها مازالت ضعيفة .</a:t>
            </a:r>
          </a:p>
          <a:p>
            <a:r>
              <a:rPr lang="ar-IQ" dirty="0" smtClean="0"/>
              <a:t>بين </a:t>
            </a:r>
            <a:r>
              <a:rPr lang="en-US" dirty="0"/>
              <a:t>Jayne’s </a:t>
            </a:r>
            <a:r>
              <a:rPr lang="ar-IQ" dirty="0"/>
              <a:t>عام 1993م ان انزيم </a:t>
            </a:r>
            <a:r>
              <a:rPr lang="en-US" dirty="0"/>
              <a:t>Lytic peptide </a:t>
            </a:r>
            <a:r>
              <a:rPr lang="ar-IQ" dirty="0"/>
              <a:t>عبارة عن بروتينات صغيرة تحوي 29-23 حامضا ًامينياً تقسم الى :</a:t>
            </a:r>
            <a:r>
              <a:rPr lang="en-US" dirty="0" err="1"/>
              <a:t>Cercopins</a:t>
            </a:r>
            <a:r>
              <a:rPr lang="en-US" dirty="0"/>
              <a:t> ,</a:t>
            </a:r>
            <a:r>
              <a:rPr lang="en-US" dirty="0" err="1"/>
              <a:t>Magainins</a:t>
            </a:r>
            <a:r>
              <a:rPr lang="en-US" dirty="0"/>
              <a:t>, Serotoxins, </a:t>
            </a:r>
            <a:r>
              <a:rPr lang="en-US" dirty="0" err="1"/>
              <a:t>Defensins</a:t>
            </a:r>
            <a:r>
              <a:rPr lang="en-US" dirty="0"/>
              <a:t> </a:t>
            </a:r>
            <a:r>
              <a:rPr lang="ar-IQ" dirty="0"/>
              <a:t>وان </a:t>
            </a:r>
            <a:r>
              <a:rPr lang="ar-IQ" dirty="0" err="1"/>
              <a:t>السيرسوبين</a:t>
            </a:r>
            <a:r>
              <a:rPr lang="ar-IQ" dirty="0"/>
              <a:t> يؤدي الى انفجار البكتريا </a:t>
            </a:r>
            <a:r>
              <a:rPr lang="ar-IQ" dirty="0" err="1"/>
              <a:t>باحداثه</a:t>
            </a:r>
            <a:r>
              <a:rPr lang="ar-IQ" dirty="0"/>
              <a:t> قنوات داخل غشاء البكتريا وقد تم اكتشافه في فراشة دودة القز التي تفرزه لحماية نفسها من البكتريا .</a:t>
            </a:r>
          </a:p>
          <a:p>
            <a:r>
              <a:rPr lang="ar-IQ" dirty="0" smtClean="0"/>
              <a:t>وتم </a:t>
            </a:r>
            <a:r>
              <a:rPr lang="ar-IQ" dirty="0"/>
              <a:t>حديثا عزل العامل الوراثي المسؤول عن انتاج بروتين </a:t>
            </a:r>
            <a:r>
              <a:rPr lang="ar-IQ" dirty="0" err="1"/>
              <a:t>السيرسوبين</a:t>
            </a:r>
            <a:r>
              <a:rPr lang="ar-IQ" dirty="0"/>
              <a:t> من فراشة دودة القز واستنساخه وادخاله الى نباتات البطاطا مما يجعلها مقاومة لبكتريا العفن الطري . ثم بين علماء اخرون ان انزيم </a:t>
            </a:r>
            <a:r>
              <a:rPr lang="en-US" dirty="0" err="1"/>
              <a:t>Lysozem</a:t>
            </a:r>
            <a:r>
              <a:rPr lang="en-US" dirty="0"/>
              <a:t> </a:t>
            </a:r>
            <a:r>
              <a:rPr lang="ar-IQ" dirty="0"/>
              <a:t>الموجود في بيض الدجاج ودموع الانسان اكثر كفاءة من انزيم </a:t>
            </a:r>
            <a:r>
              <a:rPr lang="ar-IQ" dirty="0" err="1"/>
              <a:t>السيرسوبين</a:t>
            </a:r>
            <a:r>
              <a:rPr lang="ar-IQ" dirty="0"/>
              <a:t> في مقاومة بكتريا العفن الطري عند ادخاله الى البطاطا، كما امكن تصنيع </a:t>
            </a:r>
            <a:r>
              <a:rPr lang="ar-IQ" dirty="0" err="1"/>
              <a:t>ببتيد</a:t>
            </a:r>
            <a:r>
              <a:rPr lang="ar-IQ" dirty="0"/>
              <a:t> شيفا </a:t>
            </a:r>
            <a:r>
              <a:rPr lang="en-US" dirty="0"/>
              <a:t>Shiva </a:t>
            </a:r>
            <a:r>
              <a:rPr lang="ar-IQ" dirty="0"/>
              <a:t>الذي يشبه </a:t>
            </a:r>
            <a:r>
              <a:rPr lang="ar-IQ" dirty="0" err="1"/>
              <a:t>السيرسوبين</a:t>
            </a:r>
            <a:r>
              <a:rPr lang="ar-IQ" dirty="0"/>
              <a:t> بنسبة 46% وتم نقله الى البطاطا لزيادة مقاومتها لبكتريا العفن الطري. ونظراً لسهولة تغيير </a:t>
            </a:r>
            <a:r>
              <a:rPr lang="ar-IQ" dirty="0" err="1"/>
              <a:t>الببيتيدات</a:t>
            </a:r>
            <a:r>
              <a:rPr lang="ar-IQ" dirty="0"/>
              <a:t> وادخالها الى النباتات اضافة لضعف سميتها على الانسان والحيوانات فأن الجهود تتجه لاستخدامها بهدف زيادة مقاومة النبات </a:t>
            </a:r>
            <a:r>
              <a:rPr lang="ar-IQ" dirty="0" err="1"/>
              <a:t>للامراض</a:t>
            </a:r>
            <a:r>
              <a:rPr lang="ar-IQ" dirty="0"/>
              <a:t> الفطرية </a:t>
            </a:r>
            <a:r>
              <a:rPr lang="ar-IQ" dirty="0" err="1"/>
              <a:t>والنيماتودا</a:t>
            </a:r>
            <a:r>
              <a:rPr lang="ar-IQ" dirty="0"/>
              <a:t> اضافة الى البكتريا .</a:t>
            </a:r>
          </a:p>
          <a:p>
            <a:endParaRPr lang="ar-IQ" dirty="0"/>
          </a:p>
        </p:txBody>
      </p:sp>
    </p:spTree>
    <p:extLst>
      <p:ext uri="{BB962C8B-B14F-4D97-AF65-F5344CB8AC3E}">
        <p14:creationId xmlns:p14="http://schemas.microsoft.com/office/powerpoint/2010/main" val="479288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43000"/>
          </a:xfrm>
        </p:spPr>
        <p:txBody>
          <a:bodyPr/>
          <a:lstStyle/>
          <a:p>
            <a:pPr algn="r"/>
            <a:r>
              <a:rPr lang="ar-IQ" dirty="0"/>
              <a:t>التحسين الوراثي للنباتات عن طريق الهندسة الوراثية</a:t>
            </a:r>
          </a:p>
        </p:txBody>
      </p:sp>
      <p:sp>
        <p:nvSpPr>
          <p:cNvPr id="3" name="عنصر نائب للمحتوى 2"/>
          <p:cNvSpPr>
            <a:spLocks noGrp="1"/>
          </p:cNvSpPr>
          <p:nvPr>
            <p:ph idx="1"/>
          </p:nvPr>
        </p:nvSpPr>
        <p:spPr>
          <a:xfrm>
            <a:off x="457200" y="1484784"/>
            <a:ext cx="8229600" cy="5256584"/>
          </a:xfrm>
        </p:spPr>
        <p:txBody>
          <a:bodyPr>
            <a:normAutofit fontScale="70000" lnSpcReduction="20000"/>
          </a:bodyPr>
          <a:lstStyle/>
          <a:p>
            <a:pPr indent="-228600" algn="just"/>
            <a:r>
              <a:rPr lang="ar-IQ" sz="2800" u="sng" dirty="0">
                <a:latin typeface="Times New Roman"/>
                <a:ea typeface="Times New Roman"/>
                <a:cs typeface="Arial"/>
              </a:rPr>
              <a:t>اولا-</a:t>
            </a:r>
            <a:r>
              <a:rPr lang="ar-IQ" sz="2800" dirty="0">
                <a:latin typeface="Times New Roman"/>
                <a:ea typeface="Times New Roman"/>
                <a:cs typeface="Arial"/>
              </a:rPr>
              <a:t> تعريف بالهندسة الوراثية </a:t>
            </a:r>
            <a:r>
              <a:rPr lang="en-US" sz="2800" dirty="0">
                <a:latin typeface="Arial"/>
                <a:ea typeface="Times New Roman"/>
              </a:rPr>
              <a:t>Genetic engineering</a:t>
            </a:r>
            <a:endParaRPr lang="en-US" sz="2400" dirty="0">
              <a:latin typeface="Times New Roman"/>
              <a:ea typeface="Times New Roman"/>
            </a:endParaRPr>
          </a:p>
          <a:p>
            <a:pPr algn="just"/>
            <a:r>
              <a:rPr lang="ar-IQ" sz="2800" dirty="0" smtClean="0">
                <a:latin typeface="Times New Roman"/>
                <a:ea typeface="Times New Roman"/>
                <a:cs typeface="Arial"/>
              </a:rPr>
              <a:t>هي </a:t>
            </a:r>
            <a:r>
              <a:rPr lang="ar-IQ" sz="2800" dirty="0">
                <a:latin typeface="Times New Roman"/>
                <a:ea typeface="Times New Roman"/>
                <a:cs typeface="Arial"/>
              </a:rPr>
              <a:t>احدى الفروع الرئيســـــية لعلم التقانات الحيوية </a:t>
            </a:r>
            <a:r>
              <a:rPr lang="en-US" sz="2800" dirty="0">
                <a:latin typeface="Arial"/>
                <a:ea typeface="Times New Roman"/>
              </a:rPr>
              <a:t>Biotechnology</a:t>
            </a:r>
            <a:r>
              <a:rPr lang="ar-IQ" sz="2800" dirty="0">
                <a:latin typeface="Times New Roman"/>
                <a:ea typeface="Times New Roman"/>
                <a:cs typeface="Arial"/>
              </a:rPr>
              <a:t>، وتهدف الى احداث تغيرات </a:t>
            </a:r>
            <a:r>
              <a:rPr lang="ar-IQ" sz="2800" dirty="0" err="1">
                <a:latin typeface="Times New Roman"/>
                <a:ea typeface="Times New Roman"/>
                <a:cs typeface="Arial"/>
              </a:rPr>
              <a:t>منتقات</a:t>
            </a:r>
            <a:r>
              <a:rPr lang="ar-IQ" sz="2800" dirty="0">
                <a:latin typeface="Times New Roman"/>
                <a:ea typeface="Times New Roman"/>
                <a:cs typeface="Arial"/>
              </a:rPr>
              <a:t> في المادة الوراثية للخلايا الحية وذلك بتكوين اتحادات وراثية جديدة   (مواد وراثية مهجنة ) بخلط مورثات معروفة لخلايا معنية مع جزيئات وراثية فيروسـية او </a:t>
            </a:r>
            <a:r>
              <a:rPr lang="ar-IQ" sz="2800" dirty="0" err="1">
                <a:latin typeface="Times New Roman"/>
                <a:ea typeface="Times New Roman"/>
                <a:cs typeface="Arial"/>
              </a:rPr>
              <a:t>بلازميدات</a:t>
            </a:r>
            <a:r>
              <a:rPr lang="ar-IQ" sz="2800" dirty="0">
                <a:latin typeface="Times New Roman"/>
                <a:ea typeface="Times New Roman"/>
                <a:cs typeface="Arial"/>
              </a:rPr>
              <a:t> </a:t>
            </a:r>
            <a:r>
              <a:rPr lang="en-US" sz="2800" dirty="0">
                <a:latin typeface="Arial"/>
                <a:ea typeface="Times New Roman"/>
              </a:rPr>
              <a:t>Plasmids</a:t>
            </a:r>
            <a:r>
              <a:rPr lang="ar-IQ" sz="2800" dirty="0">
                <a:latin typeface="Times New Roman"/>
                <a:ea typeface="Times New Roman"/>
                <a:cs typeface="Arial"/>
              </a:rPr>
              <a:t> بكتيرية تستطيع التكاثر واظهار قدراتها الوراثية من خلال التحكم بوظائف الخلايا المضيفة التي تُلقح بها. ولهذا يطلق على الهندســـــــــة الوراثية تســـميات اخرى مثل التقانة الوراثيـــــــــــة</a:t>
            </a:r>
            <a:r>
              <a:rPr lang="en-US" sz="2800" dirty="0">
                <a:latin typeface="Arial"/>
                <a:ea typeface="Times New Roman"/>
              </a:rPr>
              <a:t>Genetic Manipulation</a:t>
            </a:r>
            <a:r>
              <a:rPr lang="ar-IQ" sz="2800" dirty="0">
                <a:latin typeface="Times New Roman"/>
                <a:ea typeface="Times New Roman"/>
                <a:cs typeface="Arial"/>
              </a:rPr>
              <a:t> واعادة التوليف الوراثــــــــــــــــــــــي  </a:t>
            </a:r>
            <a:r>
              <a:rPr lang="en-US" sz="2800" dirty="0">
                <a:latin typeface="Arial"/>
                <a:ea typeface="Times New Roman"/>
              </a:rPr>
              <a:t>recombination Genetic</a:t>
            </a:r>
            <a:r>
              <a:rPr lang="ar-IQ" sz="2800" dirty="0">
                <a:latin typeface="Times New Roman"/>
                <a:ea typeface="Times New Roman"/>
                <a:cs typeface="Arial"/>
              </a:rPr>
              <a:t>.</a:t>
            </a:r>
            <a:endParaRPr lang="en-US" sz="2400" dirty="0">
              <a:latin typeface="Times New Roman"/>
              <a:ea typeface="Times New Roman"/>
            </a:endParaRPr>
          </a:p>
          <a:p>
            <a:pPr algn="just"/>
            <a:r>
              <a:rPr lang="ar-IQ" sz="2800" dirty="0" smtClean="0">
                <a:latin typeface="Times New Roman"/>
                <a:ea typeface="Times New Roman"/>
                <a:cs typeface="Arial"/>
              </a:rPr>
              <a:t>وبمعنى </a:t>
            </a:r>
            <a:r>
              <a:rPr lang="ar-IQ" sz="2800" dirty="0">
                <a:latin typeface="Times New Roman"/>
                <a:ea typeface="Times New Roman"/>
                <a:cs typeface="Arial"/>
              </a:rPr>
              <a:t>اخر تسمح الهندسة </a:t>
            </a:r>
            <a:r>
              <a:rPr lang="ar-IQ" sz="2800" dirty="0" err="1">
                <a:latin typeface="Times New Roman"/>
                <a:ea typeface="Times New Roman"/>
                <a:cs typeface="Arial"/>
              </a:rPr>
              <a:t>الورثية</a:t>
            </a:r>
            <a:r>
              <a:rPr lang="ar-IQ" sz="2800" dirty="0">
                <a:latin typeface="Times New Roman"/>
                <a:ea typeface="Times New Roman"/>
                <a:cs typeface="Arial"/>
              </a:rPr>
              <a:t> بنقل المورثات ميكانيكيا بين انواع متباعدة وراثيا اذ ان مورثات الكائنات الحية كافة تتكون من المادة نفسها وهي الـ </a:t>
            </a:r>
            <a:r>
              <a:rPr lang="en-US" sz="2800" dirty="0">
                <a:latin typeface="Arial"/>
                <a:ea typeface="Times New Roman"/>
              </a:rPr>
              <a:t>DNA</a:t>
            </a:r>
            <a:r>
              <a:rPr lang="ar-IQ" sz="2800" dirty="0">
                <a:latin typeface="Times New Roman"/>
                <a:ea typeface="Times New Roman"/>
                <a:cs typeface="Arial"/>
              </a:rPr>
              <a:t> التي يمكن قصها </a:t>
            </a:r>
            <a:r>
              <a:rPr lang="ar-IQ" sz="2800" dirty="0" err="1">
                <a:latin typeface="Times New Roman"/>
                <a:ea typeface="Times New Roman"/>
                <a:cs typeface="Arial"/>
              </a:rPr>
              <a:t>وأعادة</a:t>
            </a:r>
            <a:r>
              <a:rPr lang="ar-IQ" sz="2800" dirty="0">
                <a:latin typeface="Times New Roman"/>
                <a:ea typeface="Times New Roman"/>
                <a:cs typeface="Arial"/>
              </a:rPr>
              <a:t> ترتيبها ولصقها تبعا لرغبة الانسان. وبالتالي اصبح من الممكن الان الحصول على نباتات متفوقة في صفاتها عن طريق الهندســــــــــــــة الوراثية وبالتحديد </a:t>
            </a:r>
            <a:r>
              <a:rPr lang="ar-IQ" sz="2800" dirty="0" err="1">
                <a:latin typeface="Times New Roman"/>
                <a:ea typeface="Times New Roman"/>
                <a:cs typeface="Arial"/>
              </a:rPr>
              <a:t>بأستخدام</a:t>
            </a:r>
            <a:r>
              <a:rPr lang="ar-IQ" sz="2800" dirty="0">
                <a:latin typeface="Times New Roman"/>
                <a:ea typeface="Times New Roman"/>
                <a:cs typeface="Arial"/>
              </a:rPr>
              <a:t> تقنية الـ </a:t>
            </a:r>
            <a:r>
              <a:rPr lang="en-US" sz="2800" dirty="0">
                <a:latin typeface="Arial"/>
                <a:ea typeface="Times New Roman"/>
              </a:rPr>
              <a:t>DNA</a:t>
            </a:r>
            <a:r>
              <a:rPr lang="ar-IQ" sz="2800" dirty="0">
                <a:latin typeface="Times New Roman"/>
                <a:ea typeface="Times New Roman"/>
                <a:cs typeface="Arial"/>
              </a:rPr>
              <a:t> المطعم </a:t>
            </a:r>
            <a:r>
              <a:rPr lang="en-US" sz="2800" dirty="0">
                <a:latin typeface="Arial"/>
                <a:ea typeface="Times New Roman"/>
              </a:rPr>
              <a:t>Recombination</a:t>
            </a:r>
            <a:r>
              <a:rPr lang="ar-IQ" sz="2800" dirty="0">
                <a:latin typeface="Times New Roman"/>
                <a:ea typeface="Times New Roman"/>
                <a:cs typeface="Arial"/>
              </a:rPr>
              <a:t>. والتي تتلخص بنقل اجزاء معينة ومفيدة من المادة الوراثية من كائنات حية الى اخرى </a:t>
            </a:r>
            <a:r>
              <a:rPr lang="ar-IQ" sz="2800" dirty="0" err="1">
                <a:latin typeface="Times New Roman"/>
                <a:ea typeface="Times New Roman"/>
                <a:cs typeface="Arial"/>
              </a:rPr>
              <a:t>لاتربطها</a:t>
            </a:r>
            <a:r>
              <a:rPr lang="ar-IQ" sz="2800" dirty="0">
                <a:latin typeface="Times New Roman"/>
                <a:ea typeface="Times New Roman"/>
                <a:cs typeface="Arial"/>
              </a:rPr>
              <a:t> بها صلة قرابة. </a:t>
            </a:r>
            <a:endParaRPr lang="en-US" sz="2400" dirty="0">
              <a:latin typeface="Times New Roman"/>
              <a:ea typeface="Times New Roman"/>
            </a:endParaRPr>
          </a:p>
          <a:p>
            <a:pPr algn="just"/>
            <a:r>
              <a:rPr lang="ar-IQ" sz="2800" dirty="0" smtClean="0">
                <a:latin typeface="Times New Roman"/>
                <a:ea typeface="Times New Roman"/>
                <a:cs typeface="Arial"/>
              </a:rPr>
              <a:t>وعلى </a:t>
            </a:r>
            <a:r>
              <a:rPr lang="ar-IQ" sz="2800" dirty="0">
                <a:latin typeface="Times New Roman"/>
                <a:ea typeface="Times New Roman"/>
                <a:cs typeface="Arial"/>
              </a:rPr>
              <a:t>الرغم من ان الهندسة الوراثية اكثر تعقيدا من الاساليب التقليدية المستخدمة في عملية التحسين الوراثي </a:t>
            </a:r>
            <a:r>
              <a:rPr lang="ar-IQ" sz="2800" dirty="0" err="1">
                <a:latin typeface="Times New Roman"/>
                <a:ea typeface="Times New Roman"/>
                <a:cs typeface="Arial"/>
              </a:rPr>
              <a:t>الاانها</a:t>
            </a:r>
            <a:r>
              <a:rPr lang="ar-IQ" sz="2800" dirty="0">
                <a:latin typeface="Times New Roman"/>
                <a:ea typeface="Times New Roman"/>
                <a:cs typeface="Arial"/>
              </a:rPr>
              <a:t> مأمونة مثلها. ففي كلتا الطريقتين هناك </a:t>
            </a:r>
            <a:r>
              <a:rPr lang="en-US" sz="2800" dirty="0">
                <a:latin typeface="Arial"/>
                <a:ea typeface="Times New Roman"/>
              </a:rPr>
              <a:t>DNA </a:t>
            </a:r>
            <a:r>
              <a:rPr lang="ar-IQ" sz="2800" dirty="0">
                <a:latin typeface="Arial"/>
                <a:ea typeface="Times New Roman"/>
              </a:rPr>
              <a:t>جديد يدخل الى الطاقم الوراثي الـ </a:t>
            </a:r>
            <a:r>
              <a:rPr lang="en-US" sz="2800" dirty="0">
                <a:latin typeface="Arial"/>
                <a:ea typeface="Times New Roman"/>
              </a:rPr>
              <a:t>Genome</a:t>
            </a:r>
            <a:r>
              <a:rPr lang="ar-IQ" sz="2800" dirty="0">
                <a:latin typeface="Times New Roman"/>
                <a:ea typeface="Times New Roman"/>
                <a:cs typeface="Arial"/>
              </a:rPr>
              <a:t> للنبات ويستقر فيه ويعبر عنه، وهذا </a:t>
            </a:r>
            <a:r>
              <a:rPr lang="ar-IQ" sz="2800" dirty="0" err="1">
                <a:latin typeface="Times New Roman"/>
                <a:ea typeface="Times New Roman"/>
                <a:cs typeface="Arial"/>
              </a:rPr>
              <a:t>لايعني</a:t>
            </a:r>
            <a:r>
              <a:rPr lang="ar-IQ" sz="2800" dirty="0">
                <a:latin typeface="Times New Roman"/>
                <a:ea typeface="Times New Roman"/>
                <a:cs typeface="Arial"/>
              </a:rPr>
              <a:t> ان تحل الهندسة الوراثية مكان طرق التحسين الوراثي التقليدية فكل منهما يكمل الاخر وخاصة بعد ان تستقر المورثات المنقولة </a:t>
            </a:r>
            <a:r>
              <a:rPr lang="en-US" sz="2800" dirty="0">
                <a:latin typeface="Arial"/>
                <a:ea typeface="Times New Roman"/>
              </a:rPr>
              <a:t>Trance genes</a:t>
            </a:r>
            <a:r>
              <a:rPr lang="ar-IQ" sz="2800" dirty="0">
                <a:latin typeface="Times New Roman"/>
                <a:ea typeface="Times New Roman"/>
                <a:cs typeface="Arial"/>
              </a:rPr>
              <a:t>في الـ </a:t>
            </a:r>
            <a:r>
              <a:rPr lang="en-US" sz="2800" dirty="0">
                <a:latin typeface="Arial"/>
                <a:ea typeface="Times New Roman"/>
              </a:rPr>
              <a:t>DNA</a:t>
            </a:r>
            <a:r>
              <a:rPr lang="ar-IQ" sz="2800" dirty="0">
                <a:latin typeface="Times New Roman"/>
                <a:ea typeface="Times New Roman"/>
                <a:cs typeface="Arial"/>
              </a:rPr>
              <a:t> المستقبل </a:t>
            </a:r>
            <a:r>
              <a:rPr lang="en-US" sz="2800" dirty="0">
                <a:latin typeface="Arial"/>
                <a:ea typeface="Times New Roman"/>
              </a:rPr>
              <a:t>Recipients</a:t>
            </a:r>
            <a:r>
              <a:rPr lang="ar-IQ" sz="2800" dirty="0">
                <a:latin typeface="Times New Roman"/>
                <a:ea typeface="Times New Roman"/>
                <a:cs typeface="Arial"/>
              </a:rPr>
              <a:t> ومن ثم تنتقل الى النسل بطرق التهجين التقليدية.</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35629200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 وتجرى الان العديد من الابحاث للحصول على اصناف من الحمضيات مقاومة لبكتريا </a:t>
            </a:r>
            <a:r>
              <a:rPr lang="en-US" dirty="0" err="1"/>
              <a:t>Xanthomonas</a:t>
            </a:r>
            <a:r>
              <a:rPr lang="en-US" dirty="0"/>
              <a:t> </a:t>
            </a:r>
            <a:r>
              <a:rPr lang="ar-IQ" dirty="0"/>
              <a:t>التي تؤدي الاصابة بها الى ألحاق اضرار كبيرة </a:t>
            </a:r>
            <a:r>
              <a:rPr lang="ar-IQ" dirty="0" err="1"/>
              <a:t>بالاشجار</a:t>
            </a:r>
            <a:r>
              <a:rPr lang="ar-IQ" dirty="0"/>
              <a:t> وبالتالي انخفاض الانتاجية بشكل كبير. هذا وقد تمكن العلماء من ادخال جين المقاومة لهذه البكتريا (</a:t>
            </a:r>
            <a:r>
              <a:rPr lang="en-US" dirty="0"/>
              <a:t>Xa21) </a:t>
            </a:r>
            <a:r>
              <a:rPr lang="ar-IQ" dirty="0"/>
              <a:t>الى نبات الارز غير المقاوم لهذه البكتريا مما ادى الى الحصول على نباتات مقاومة.</a:t>
            </a:r>
          </a:p>
          <a:p>
            <a:r>
              <a:rPr lang="ar-IQ" dirty="0"/>
              <a:t>      تم عزل جين يتحكم في انتاج انزيم </a:t>
            </a:r>
            <a:r>
              <a:rPr lang="en-US" dirty="0"/>
              <a:t>Chitins </a:t>
            </a:r>
            <a:r>
              <a:rPr lang="ar-IQ" dirty="0"/>
              <a:t>من بكتريا </a:t>
            </a:r>
            <a:r>
              <a:rPr lang="en-US" dirty="0"/>
              <a:t>Aeration </a:t>
            </a:r>
            <a:r>
              <a:rPr lang="en-US" dirty="0" err="1"/>
              <a:t>marcescens</a:t>
            </a:r>
            <a:r>
              <a:rPr lang="en-US" dirty="0"/>
              <a:t> </a:t>
            </a:r>
            <a:r>
              <a:rPr lang="ar-IQ" dirty="0"/>
              <a:t>وهذا الانزيم يذيب </a:t>
            </a:r>
            <a:r>
              <a:rPr lang="ar-IQ" dirty="0" err="1"/>
              <a:t>الكيوتين</a:t>
            </a:r>
            <a:r>
              <a:rPr lang="ar-IQ" dirty="0"/>
              <a:t> الموجود في جدر الكثير من الحشرات والفطريات ( تبطن مادة </a:t>
            </a:r>
            <a:r>
              <a:rPr lang="ar-IQ" dirty="0" err="1"/>
              <a:t>الكيوتين</a:t>
            </a:r>
            <a:r>
              <a:rPr lang="ar-IQ" dirty="0"/>
              <a:t> القناة الهضمية وتجعلها مقاومة للبكتريا ) ، ثم ادخل هذا الجين الى البطاطا والطماطة والخس </a:t>
            </a:r>
            <a:r>
              <a:rPr lang="ar-IQ" dirty="0" err="1"/>
              <a:t>والشوندر</a:t>
            </a:r>
            <a:r>
              <a:rPr lang="ar-IQ" dirty="0"/>
              <a:t> الاحمر والبرتقال مما ادى الى زيادة مقاومتها للفطريات </a:t>
            </a:r>
            <a:r>
              <a:rPr lang="ar-IQ" dirty="0" err="1"/>
              <a:t>لانه</a:t>
            </a:r>
            <a:r>
              <a:rPr lang="ar-IQ" dirty="0"/>
              <a:t> في حالة اصابتها بالفطر يقوم الانزيم </a:t>
            </a:r>
            <a:r>
              <a:rPr lang="ar-IQ" dirty="0" err="1"/>
              <a:t>بأذابة</a:t>
            </a:r>
            <a:r>
              <a:rPr lang="ar-IQ" dirty="0"/>
              <a:t> </a:t>
            </a:r>
            <a:r>
              <a:rPr lang="ar-IQ" dirty="0" err="1"/>
              <a:t>الكيوتين</a:t>
            </a:r>
            <a:r>
              <a:rPr lang="ar-IQ" dirty="0"/>
              <a:t> في جدر خلايا الفطريات المهاجمة فلا تحدث الاصابة .</a:t>
            </a:r>
          </a:p>
        </p:txBody>
      </p:sp>
    </p:spTree>
    <p:extLst>
      <p:ext uri="{BB962C8B-B14F-4D97-AF65-F5344CB8AC3E}">
        <p14:creationId xmlns:p14="http://schemas.microsoft.com/office/powerpoint/2010/main" val="9879357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204632"/>
          </a:xfrm>
        </p:spPr>
        <p:txBody>
          <a:bodyPr>
            <a:normAutofit fontScale="90000"/>
          </a:bodyPr>
          <a:lstStyle/>
          <a:p>
            <a:endParaRPr lang="ar-IQ"/>
          </a:p>
        </p:txBody>
      </p:sp>
      <p:sp>
        <p:nvSpPr>
          <p:cNvPr id="3" name="عنصر نائب للمحتوى 2"/>
          <p:cNvSpPr>
            <a:spLocks noGrp="1"/>
          </p:cNvSpPr>
          <p:nvPr>
            <p:ph idx="1"/>
          </p:nvPr>
        </p:nvSpPr>
        <p:spPr>
          <a:xfrm>
            <a:off x="467544" y="908720"/>
            <a:ext cx="8229600" cy="5328592"/>
          </a:xfrm>
        </p:spPr>
        <p:txBody>
          <a:bodyPr>
            <a:normAutofit fontScale="77500" lnSpcReduction="20000"/>
          </a:bodyPr>
          <a:lstStyle/>
          <a:p>
            <a:r>
              <a:rPr lang="ar-IQ" dirty="0"/>
              <a:t>3-	في مجال تحمل النباتات لمبيدات الاعشاب: </a:t>
            </a:r>
          </a:p>
          <a:p>
            <a:r>
              <a:rPr lang="ar-IQ" dirty="0" smtClean="0"/>
              <a:t>تؤثر </a:t>
            </a:r>
            <a:r>
              <a:rPr lang="ar-IQ" dirty="0"/>
              <a:t>مبيدات الاعشاب في النباتات من خلال تأثيرها في </a:t>
            </a:r>
            <a:r>
              <a:rPr lang="ar-IQ" dirty="0" err="1"/>
              <a:t>البلاستيدات</a:t>
            </a:r>
            <a:r>
              <a:rPr lang="ar-IQ" dirty="0"/>
              <a:t> الخضراء او </a:t>
            </a:r>
            <a:r>
              <a:rPr lang="ar-IQ" dirty="0" err="1"/>
              <a:t>الميتوكوندريا</a:t>
            </a:r>
            <a:r>
              <a:rPr lang="ar-IQ" dirty="0"/>
              <a:t> او الاحماض النووية او تمثيل البروتين ....الخ                                        </a:t>
            </a:r>
          </a:p>
          <a:p>
            <a:r>
              <a:rPr lang="ar-IQ" dirty="0" smtClean="0"/>
              <a:t>اكتشف </a:t>
            </a:r>
            <a:r>
              <a:rPr lang="ar-IQ" dirty="0"/>
              <a:t>العلماء انزيما تفرزه بكتريا </a:t>
            </a:r>
            <a:r>
              <a:rPr lang="en-US" dirty="0" err="1"/>
              <a:t>Klebsiella</a:t>
            </a:r>
            <a:r>
              <a:rPr lang="en-US" dirty="0"/>
              <a:t> </a:t>
            </a:r>
            <a:r>
              <a:rPr lang="en-US" dirty="0" err="1"/>
              <a:t>ozona</a:t>
            </a:r>
            <a:r>
              <a:rPr lang="en-US" dirty="0"/>
              <a:t> </a:t>
            </a:r>
            <a:r>
              <a:rPr lang="ar-IQ" dirty="0" err="1"/>
              <a:t>بأمكانه</a:t>
            </a:r>
            <a:r>
              <a:rPr lang="ar-IQ" dirty="0"/>
              <a:t> تكسير مبيدات الاعشاب ويوجد العامل الوراثي المسؤول عن هذا الانزيم في </a:t>
            </a:r>
            <a:r>
              <a:rPr lang="ar-IQ" dirty="0" err="1"/>
              <a:t>البلازميد</a:t>
            </a:r>
            <a:r>
              <a:rPr lang="ar-IQ" dirty="0"/>
              <a:t> الخاص بهذه البكتريا </a:t>
            </a:r>
            <a:r>
              <a:rPr lang="ar-IQ" dirty="0" err="1"/>
              <a:t>وبأستخدام</a:t>
            </a:r>
            <a:r>
              <a:rPr lang="ar-IQ" dirty="0"/>
              <a:t> الانزيم المحدد او القاطع تم قطع العامل الوراثي هذا من </a:t>
            </a:r>
            <a:r>
              <a:rPr lang="ar-IQ" dirty="0" err="1"/>
              <a:t>البلازميد</a:t>
            </a:r>
            <a:r>
              <a:rPr lang="ar-IQ" dirty="0"/>
              <a:t> ثم وضعوه داخل بكتريا </a:t>
            </a:r>
            <a:r>
              <a:rPr lang="en-US" dirty="0"/>
              <a:t>E. coli </a:t>
            </a:r>
            <a:r>
              <a:rPr lang="ar-IQ" dirty="0" err="1"/>
              <a:t>لاكثاره</a:t>
            </a:r>
            <a:r>
              <a:rPr lang="ar-IQ" dirty="0"/>
              <a:t> بأعداد كبيرة تمكن من التعرف عليه وتنقيته. وبعد التعرف على هذا العامل الوراثي تم ادخال نسيج منشط اليه يعمل في الضوء تم الحصول عليه من نبات يقوم بعملية التمثيل الضوئي ومن ثم وضعوا عليه علامة عبارة عن عامل مقاوم للمضاد الحيوي </a:t>
            </a:r>
            <a:r>
              <a:rPr lang="en-US" dirty="0"/>
              <a:t>Kanamycin </a:t>
            </a:r>
            <a:r>
              <a:rPr lang="ar-IQ" dirty="0"/>
              <a:t>ووضعوا كل ذلك داخل </a:t>
            </a:r>
            <a:r>
              <a:rPr lang="ar-IQ" dirty="0" err="1"/>
              <a:t>بلازميـــــــــــــــــد</a:t>
            </a:r>
            <a:r>
              <a:rPr lang="ar-IQ" dirty="0"/>
              <a:t> </a:t>
            </a:r>
            <a:r>
              <a:rPr lang="en-US" dirty="0" err="1"/>
              <a:t>Ti.plasmid</a:t>
            </a:r>
            <a:r>
              <a:rPr lang="en-US" dirty="0"/>
              <a:t> </a:t>
            </a:r>
            <a:r>
              <a:rPr lang="ar-IQ" dirty="0"/>
              <a:t>ادخلوه في بكتريا </a:t>
            </a:r>
            <a:r>
              <a:rPr lang="en-US" dirty="0" err="1"/>
              <a:t>A.tumefacienc</a:t>
            </a:r>
            <a:r>
              <a:rPr lang="en-US" dirty="0"/>
              <a:t> </a:t>
            </a:r>
            <a:r>
              <a:rPr lang="ar-IQ" dirty="0"/>
              <a:t>التي سمح لها </a:t>
            </a:r>
            <a:r>
              <a:rPr lang="ar-IQ" dirty="0" err="1"/>
              <a:t>باصابة</a:t>
            </a:r>
            <a:r>
              <a:rPr lang="ar-IQ" dirty="0"/>
              <a:t> نبات التبغ . وتم تحويل بعض خلايا النباتات التي وضعت على بيئة معقمة بالمضاد الحيوي </a:t>
            </a:r>
            <a:r>
              <a:rPr lang="ar-IQ" dirty="0" err="1"/>
              <a:t>الكانامايسين</a:t>
            </a:r>
            <a:r>
              <a:rPr lang="ar-IQ" dirty="0"/>
              <a:t> ومن ثم تم عزل الخلايا المقاومة التي تم الحصول منها عن طريق زراعة الانسجة على نباتات مقاومة، ومن جهة اخرى تمكن العلماء ايضاً من عزل المورث المسؤول عن تمثيل الانزيم </a:t>
            </a:r>
            <a:r>
              <a:rPr lang="en-US" dirty="0"/>
              <a:t>EPSP </a:t>
            </a:r>
            <a:r>
              <a:rPr lang="ar-IQ" dirty="0"/>
              <a:t>من خلايا سلالة من نبات </a:t>
            </a:r>
            <a:r>
              <a:rPr lang="ar-IQ" dirty="0" err="1"/>
              <a:t>البيتونيا</a:t>
            </a:r>
            <a:r>
              <a:rPr lang="ar-IQ" dirty="0"/>
              <a:t> </a:t>
            </a:r>
            <a:r>
              <a:rPr lang="en-US" dirty="0"/>
              <a:t>petunia hybrid </a:t>
            </a:r>
            <a:r>
              <a:rPr lang="ar-IQ" dirty="0"/>
              <a:t>مقاومة </a:t>
            </a:r>
            <a:r>
              <a:rPr lang="ar-IQ" dirty="0" err="1"/>
              <a:t>للجلايفوست</a:t>
            </a:r>
            <a:r>
              <a:rPr lang="ar-IQ" dirty="0"/>
              <a:t> </a:t>
            </a:r>
            <a:r>
              <a:rPr lang="en-US" dirty="0" err="1"/>
              <a:t>Glyphoste</a:t>
            </a:r>
            <a:r>
              <a:rPr lang="en-US" dirty="0"/>
              <a:t> </a:t>
            </a:r>
            <a:r>
              <a:rPr lang="ar-IQ" dirty="0"/>
              <a:t>وكذلك من بكتريا </a:t>
            </a:r>
            <a:r>
              <a:rPr lang="en-US" dirty="0"/>
              <a:t>Salmonella </a:t>
            </a:r>
            <a:r>
              <a:rPr lang="en-US" dirty="0" err="1"/>
              <a:t>hyphimurium</a:t>
            </a:r>
            <a:r>
              <a:rPr lang="en-US" dirty="0"/>
              <a:t> </a:t>
            </a:r>
            <a:r>
              <a:rPr lang="ar-IQ" dirty="0"/>
              <a:t>المقاومة ايضا .</a:t>
            </a:r>
          </a:p>
          <a:p>
            <a:r>
              <a:rPr lang="ar-IQ" dirty="0" smtClean="0"/>
              <a:t>ان </a:t>
            </a:r>
            <a:r>
              <a:rPr lang="ar-IQ" dirty="0"/>
              <a:t>الانزيم </a:t>
            </a:r>
            <a:r>
              <a:rPr lang="en-US" dirty="0"/>
              <a:t>EPSP </a:t>
            </a:r>
            <a:r>
              <a:rPr lang="ar-IQ" dirty="0"/>
              <a:t>يلعب دورا رئيسا في تمثيل الاحماض الامينية </a:t>
            </a:r>
            <a:r>
              <a:rPr lang="ar-IQ" dirty="0" err="1"/>
              <a:t>الاروماتية</a:t>
            </a:r>
            <a:r>
              <a:rPr lang="ar-IQ" dirty="0"/>
              <a:t> ويكون نشاطه اساسا في </a:t>
            </a:r>
            <a:r>
              <a:rPr lang="ar-IQ" dirty="0" err="1"/>
              <a:t>البلاستيدات</a:t>
            </a:r>
            <a:r>
              <a:rPr lang="ar-IQ" dirty="0"/>
              <a:t> الخضراء ويتأثر نشاطه بوجود </a:t>
            </a:r>
            <a:r>
              <a:rPr lang="ar-IQ" dirty="0" err="1"/>
              <a:t>الجلايوفوست</a:t>
            </a:r>
            <a:r>
              <a:rPr lang="ar-IQ" dirty="0"/>
              <a:t> ( وهو عبارة عن المادة الفعالة في بعض المبيدات العشبية والمتخصصة في التأثير على الانزيم </a:t>
            </a:r>
            <a:r>
              <a:rPr lang="en-US" dirty="0"/>
              <a:t>EPSP ) .</a:t>
            </a:r>
            <a:r>
              <a:rPr lang="ar-IQ" dirty="0"/>
              <a:t>ومن ثم نقل الجين الذي تم عزله والمسؤول عن تمثيل الانزيم </a:t>
            </a:r>
            <a:r>
              <a:rPr lang="en-US" dirty="0"/>
              <a:t>EPSP </a:t>
            </a:r>
            <a:r>
              <a:rPr lang="ar-IQ" dirty="0"/>
              <a:t>الى نباتات التبغ والطماطة والحور مما جعلها متحملة لمادة </a:t>
            </a:r>
            <a:r>
              <a:rPr lang="ar-IQ" dirty="0" err="1"/>
              <a:t>الجلايفوست</a:t>
            </a:r>
            <a:r>
              <a:rPr lang="ar-IQ" dirty="0"/>
              <a:t> .</a:t>
            </a:r>
          </a:p>
          <a:p>
            <a:pPr marL="0" indent="0">
              <a:buNone/>
            </a:pPr>
            <a:endParaRPr lang="ar-IQ" dirty="0"/>
          </a:p>
        </p:txBody>
      </p:sp>
    </p:spTree>
    <p:extLst>
      <p:ext uri="{BB962C8B-B14F-4D97-AF65-F5344CB8AC3E}">
        <p14:creationId xmlns:p14="http://schemas.microsoft.com/office/powerpoint/2010/main" val="19906025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348648"/>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4752528"/>
          </a:xfrm>
        </p:spPr>
        <p:txBody>
          <a:bodyPr>
            <a:normAutofit fontScale="77500" lnSpcReduction="20000"/>
          </a:bodyPr>
          <a:lstStyle/>
          <a:p>
            <a:endParaRPr lang="ar-IQ" dirty="0"/>
          </a:p>
          <a:p>
            <a:r>
              <a:rPr lang="ar-IQ" dirty="0"/>
              <a:t>4-	في مجال تحسين الصفات النوعية للثمار: </a:t>
            </a:r>
          </a:p>
          <a:p>
            <a:r>
              <a:rPr lang="ar-IQ" dirty="0"/>
              <a:t>       يعد بروتين </a:t>
            </a:r>
            <a:r>
              <a:rPr lang="ar-IQ" dirty="0" err="1"/>
              <a:t>الثوماتين</a:t>
            </a:r>
            <a:r>
              <a:rPr lang="ar-IQ" dirty="0"/>
              <a:t> </a:t>
            </a:r>
            <a:r>
              <a:rPr lang="en-US" dirty="0" err="1"/>
              <a:t>Thaumatin</a:t>
            </a:r>
            <a:r>
              <a:rPr lang="en-US" dirty="0"/>
              <a:t>  </a:t>
            </a:r>
            <a:r>
              <a:rPr lang="ar-IQ" dirty="0"/>
              <a:t>اكثر المواد المعروفة حلاوة وهو يستخدم كمادة تحلية في غرب افريقيا كما يستخدم كمحسن للطعم ايضا . ونظراً لان هذه البروتين عبارة عن مادة غير سكرية فهو مرشح للاستخدام في الاغذية الصحية وخاصة لمرضى السمنة والسكري .</a:t>
            </a:r>
          </a:p>
          <a:p>
            <a:r>
              <a:rPr lang="ar-IQ" dirty="0"/>
              <a:t>ونظراً لصعوبة زراعة نبات </a:t>
            </a:r>
            <a:r>
              <a:rPr lang="en-US" dirty="0" err="1"/>
              <a:t>T.danielli</a:t>
            </a:r>
            <a:r>
              <a:rPr lang="en-US" dirty="0"/>
              <a:t> </a:t>
            </a:r>
            <a:r>
              <a:rPr lang="ar-IQ" dirty="0"/>
              <a:t>الذي يحوي هذا البروتين فقد نقل الجين المسؤول عن انتاج </a:t>
            </a:r>
            <a:r>
              <a:rPr lang="ar-IQ" dirty="0" err="1"/>
              <a:t>الثوماتين</a:t>
            </a:r>
            <a:r>
              <a:rPr lang="ar-IQ" dirty="0"/>
              <a:t> الى نبات البطاطا فأصبحت مصدراً لهذا البروتين كما اصبحت حلوة المذاق مما يفتح افاقاً واسعة حول امكانية ادخال هذا الجين الى نباتات اخرى بهدف تغيير طعمها وتحســــــينه .اما في مجال التحكم في طراوة الثمار فمن المعروف ان انزيم </a:t>
            </a:r>
            <a:r>
              <a:rPr lang="en-US" dirty="0" err="1"/>
              <a:t>Polygalacturonases</a:t>
            </a:r>
            <a:r>
              <a:rPr lang="en-US" dirty="0"/>
              <a:t> </a:t>
            </a:r>
            <a:r>
              <a:rPr lang="ar-IQ" dirty="0"/>
              <a:t>يقوم بتحليل البكتين الموجود في جدر خلايا ثمار الطماطة مما يؤدي الى طراوتها وعدم تحملها لعمليات التداول ( القطاف ،النقل والتسويق) . ولقد قام علماء الهندسة الوراثية بهندسة الجين المسؤول عن انتاج هذا الانزيم وذلك بهدف الحصول على </a:t>
            </a:r>
            <a:r>
              <a:rPr lang="ar-IQ" dirty="0" err="1"/>
              <a:t>مايسمى</a:t>
            </a:r>
            <a:r>
              <a:rPr lang="ar-IQ" dirty="0"/>
              <a:t> بجين الاتجاه المعاكس الذي يعبر عن معنى مضاد للجين الاساسي مما يؤدي الى عدم تشكل الانزيم الذي يقوم بتحليل البكتين وقد نجحوا بذلك لكن بالنتيجة بقي 10% من الانزيم نشطاً لذلك تم اجراء التلقيح الذاتي للنباتات التي ظهر فيها اعلى مستوى لكبح الانزيم وبالتالي تم الحصول على نباتات تصل نسبة كبح الانزيم فيها الى 99% . هذا ولم يتأثر بالنتيجة محتوى الثمار من المادة الصلبة الذوابة والمادة الجافة والبوتاسيوم والصبغيات ودرجة الحموضة ، وبذلك تصل ثمار الطماطة وهي ماتزال على النبات الى اللون والطعم والنكهة المميزة لكنها تبقى صلبة مما يسهل نقلها وتسويقها .</a:t>
            </a:r>
          </a:p>
          <a:p>
            <a:pPr marL="0" indent="0">
              <a:buNone/>
            </a:pPr>
            <a:endParaRPr lang="ar-IQ" dirty="0"/>
          </a:p>
        </p:txBody>
      </p:sp>
    </p:spTree>
    <p:extLst>
      <p:ext uri="{BB962C8B-B14F-4D97-AF65-F5344CB8AC3E}">
        <p14:creationId xmlns:p14="http://schemas.microsoft.com/office/powerpoint/2010/main" val="3613876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
            <a:r>
              <a:rPr lang="ar-IQ" sz="2800" b="1" dirty="0">
                <a:latin typeface="Times New Roman"/>
                <a:ea typeface="Times New Roman"/>
                <a:cs typeface="Arial"/>
              </a:rPr>
              <a:t> </a:t>
            </a:r>
            <a:r>
              <a:rPr lang="ar-IQ" sz="2800" dirty="0">
                <a:latin typeface="Times New Roman"/>
                <a:ea typeface="Times New Roman"/>
                <a:cs typeface="Arial"/>
              </a:rPr>
              <a:t>وفي مجال تأخير نضج الثمار فقد تمكن العلماء من هندسة جين الاتجاه المعاكس التي تبطل فعل الانزيم المسؤول عن التصنيع الحيوي </a:t>
            </a:r>
            <a:r>
              <a:rPr lang="ar-IQ" sz="2800" dirty="0" err="1">
                <a:latin typeface="Times New Roman"/>
                <a:ea typeface="Times New Roman"/>
                <a:cs typeface="Arial"/>
              </a:rPr>
              <a:t>للايثلين</a:t>
            </a:r>
            <a:r>
              <a:rPr lang="ar-IQ" sz="2800" dirty="0">
                <a:latin typeface="Times New Roman"/>
                <a:ea typeface="Times New Roman"/>
                <a:cs typeface="Arial"/>
              </a:rPr>
              <a:t> ( يعد الايثلين </a:t>
            </a:r>
            <a:r>
              <a:rPr lang="en-US" sz="2800" dirty="0">
                <a:latin typeface="Arial"/>
                <a:ea typeface="Times New Roman"/>
              </a:rPr>
              <a:t>Ethylene</a:t>
            </a:r>
            <a:r>
              <a:rPr lang="ar-IQ" sz="2800" dirty="0">
                <a:latin typeface="Times New Roman"/>
                <a:ea typeface="Times New Roman"/>
                <a:cs typeface="Arial"/>
              </a:rPr>
              <a:t>هرموناً نباتياً يلعب دوراً رئيسياً في نضج الثمار المعقدة) وبالتالي وقف نضج ثمار الطماطة مما يضمن سلامة الثمار خلال عمليات التداول . وبذلك يستطيع </a:t>
            </a:r>
            <a:r>
              <a:rPr lang="ar-IQ" sz="2800" dirty="0" err="1">
                <a:latin typeface="Times New Roman"/>
                <a:ea typeface="Times New Roman"/>
                <a:cs typeface="Arial"/>
              </a:rPr>
              <a:t>المزراع</a:t>
            </a:r>
            <a:r>
              <a:rPr lang="ar-IQ" sz="2800" dirty="0">
                <a:latin typeface="Times New Roman"/>
                <a:ea typeface="Times New Roman"/>
                <a:cs typeface="Arial"/>
              </a:rPr>
              <a:t> تسويقها عند الرغبة تبعاً لحاجة السوق اذ يتم تعريضها </a:t>
            </a:r>
            <a:r>
              <a:rPr lang="ar-IQ" sz="2800" dirty="0" err="1">
                <a:latin typeface="Times New Roman"/>
                <a:ea typeface="Times New Roman"/>
                <a:cs typeface="Arial"/>
              </a:rPr>
              <a:t>للايثلين</a:t>
            </a:r>
            <a:r>
              <a:rPr lang="ar-IQ" sz="2800" dirty="0">
                <a:latin typeface="Times New Roman"/>
                <a:ea typeface="Times New Roman"/>
                <a:cs typeface="Arial"/>
              </a:rPr>
              <a:t> مما يؤدي الى استئنافها لعملية النضج الاعتيادية وبذلك </a:t>
            </a:r>
            <a:r>
              <a:rPr lang="ar-IQ" sz="2800" dirty="0" err="1">
                <a:latin typeface="Times New Roman"/>
                <a:ea typeface="Times New Roman"/>
                <a:cs typeface="Arial"/>
              </a:rPr>
              <a:t>لايمكن</a:t>
            </a:r>
            <a:r>
              <a:rPr lang="ar-IQ" sz="2800" dirty="0">
                <a:latin typeface="Times New Roman"/>
                <a:ea typeface="Times New Roman"/>
                <a:cs typeface="Arial"/>
              </a:rPr>
              <a:t> تمييزها عن الثمار الناضجة طبيعياً . وتتجه الدراسات حالياً نحو الاستفادة من البروتينات الموجودة في سمك </a:t>
            </a:r>
            <a:r>
              <a:rPr lang="ar-IQ" sz="2800" dirty="0" err="1">
                <a:latin typeface="Times New Roman"/>
                <a:ea typeface="Times New Roman"/>
                <a:cs typeface="Arial"/>
              </a:rPr>
              <a:t>الفلاوندر</a:t>
            </a:r>
            <a:r>
              <a:rPr lang="ar-IQ" sz="2800" dirty="0">
                <a:latin typeface="Times New Roman"/>
                <a:ea typeface="Times New Roman"/>
                <a:cs typeface="Arial"/>
              </a:rPr>
              <a:t> الشتوي المتحمل للمياه الشديدة البرودة وذلك </a:t>
            </a:r>
            <a:r>
              <a:rPr lang="ar-IQ" sz="2800" dirty="0" err="1">
                <a:latin typeface="Times New Roman"/>
                <a:ea typeface="Times New Roman"/>
                <a:cs typeface="Arial"/>
              </a:rPr>
              <a:t>لاكساب</a:t>
            </a:r>
            <a:r>
              <a:rPr lang="ar-IQ" sz="2800" dirty="0">
                <a:latin typeface="Times New Roman"/>
                <a:ea typeface="Times New Roman"/>
                <a:cs typeface="Arial"/>
              </a:rPr>
              <a:t> الانسجة النباتية خاصية مقاومة الصقيع . وتبين ان تشبع الانسجة النباتية بهذا البروتين الذي اطلق عليه تسمية البروتين المضاد للتجمد يؤدي الى ما يلي :</a:t>
            </a:r>
            <a:endParaRPr lang="en-US" sz="2400" dirty="0">
              <a:latin typeface="Times New Roman"/>
              <a:ea typeface="Times New Roman"/>
            </a:endParaRPr>
          </a:p>
          <a:p>
            <a:pPr marL="342900" lvl="0" indent="-342900" algn="just">
              <a:buFont typeface="+mj-lt"/>
              <a:buAutoNum type="arabicPeriod"/>
            </a:pPr>
            <a:r>
              <a:rPr lang="ar-IQ" sz="2800" dirty="0">
                <a:latin typeface="Times New Roman"/>
                <a:ea typeface="Times New Roman"/>
                <a:cs typeface="Arial"/>
              </a:rPr>
              <a:t>خفض درجة حرارة تجميدها .</a:t>
            </a:r>
            <a:endParaRPr lang="en-US" sz="2400" dirty="0">
              <a:latin typeface="Times New Roman"/>
              <a:ea typeface="Times New Roman"/>
            </a:endParaRPr>
          </a:p>
          <a:p>
            <a:pPr marL="342900" lvl="0" indent="-342900" algn="just">
              <a:buFont typeface="+mj-lt"/>
              <a:buAutoNum type="arabicPeriod"/>
            </a:pPr>
            <a:r>
              <a:rPr lang="ar-IQ" sz="2800" dirty="0">
                <a:latin typeface="Times New Roman"/>
                <a:ea typeface="Times New Roman"/>
                <a:cs typeface="Arial"/>
              </a:rPr>
              <a:t>خفض كمية الماء القابلة للتجمد فيها .</a:t>
            </a:r>
            <a:endParaRPr lang="en-US" sz="2400" dirty="0">
              <a:latin typeface="Times New Roman"/>
              <a:ea typeface="Times New Roman"/>
            </a:endParaRPr>
          </a:p>
          <a:p>
            <a:pPr marL="342900" lvl="0" indent="-342900" algn="just">
              <a:buFont typeface="+mj-lt"/>
              <a:buAutoNum type="arabicPeriod"/>
            </a:pPr>
            <a:r>
              <a:rPr lang="ar-IQ" sz="2800" dirty="0">
                <a:latin typeface="Times New Roman"/>
                <a:ea typeface="Times New Roman"/>
                <a:cs typeface="Arial"/>
              </a:rPr>
              <a:t>خفض معدل سرعة تكون البلورات الثلجية فيها .</a:t>
            </a:r>
            <a:endParaRPr lang="en-US" sz="2400" dirty="0">
              <a:latin typeface="Times New Roman"/>
              <a:ea typeface="Times New Roman"/>
            </a:endParaRPr>
          </a:p>
          <a:p>
            <a:pPr algn="just"/>
            <a:r>
              <a:rPr lang="ar-IQ" sz="2800" dirty="0">
                <a:latin typeface="Times New Roman"/>
                <a:ea typeface="Times New Roman"/>
                <a:cs typeface="Arial"/>
              </a:rPr>
              <a:t>      وقد تم نقل هذا البروتين الى الطماطة وتجرى الان ابحاث لمعرفة التغيرات في القوام والطعم بعد التجمد والاذابة . واذا ما نجحت هذه الطريقة فسوف يتم تطبيقها على نباتات اخرى حساسة للصقيع لجعلها مقاومة له مثل الفريز .</a:t>
            </a:r>
            <a:endParaRPr lang="ar-IQ" dirty="0"/>
          </a:p>
        </p:txBody>
      </p:sp>
    </p:spTree>
    <p:extLst>
      <p:ext uri="{BB962C8B-B14F-4D97-AF65-F5344CB8AC3E}">
        <p14:creationId xmlns:p14="http://schemas.microsoft.com/office/powerpoint/2010/main" val="2216648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420656"/>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5616624"/>
          </a:xfrm>
        </p:spPr>
        <p:txBody>
          <a:bodyPr>
            <a:normAutofit fontScale="70000" lnSpcReduction="20000"/>
          </a:bodyPr>
          <a:lstStyle/>
          <a:p>
            <a:pPr algn="just"/>
            <a:r>
              <a:rPr lang="ar-IQ" sz="3200" b="1" dirty="0">
                <a:latin typeface="Times New Roman"/>
                <a:ea typeface="Times New Roman"/>
                <a:cs typeface="Arial"/>
              </a:rPr>
              <a:t>6</a:t>
            </a:r>
            <a:r>
              <a:rPr lang="ar-IQ" sz="3200" dirty="0">
                <a:latin typeface="Times New Roman"/>
                <a:ea typeface="Times New Roman"/>
                <a:cs typeface="Arial"/>
              </a:rPr>
              <a:t>- في مجال تثبيت النتروجين الجوي عن طريق انتاج العقد البكتيرية على جذور نباتات غير بقولية</a:t>
            </a:r>
            <a:r>
              <a:rPr lang="ar-IQ" sz="2800" dirty="0">
                <a:latin typeface="Times New Roman"/>
                <a:ea typeface="Times New Roman"/>
                <a:cs typeface="Arial"/>
              </a:rPr>
              <a:t> :</a:t>
            </a:r>
            <a:endParaRPr lang="en-US" sz="2400" dirty="0">
              <a:latin typeface="Times New Roman"/>
              <a:ea typeface="Times New Roman"/>
            </a:endParaRPr>
          </a:p>
          <a:p>
            <a:pPr algn="just"/>
            <a:r>
              <a:rPr lang="ar-IQ" sz="2800" smtClean="0">
                <a:latin typeface="Times New Roman"/>
                <a:ea typeface="Times New Roman"/>
                <a:cs typeface="Arial"/>
              </a:rPr>
              <a:t>من </a:t>
            </a:r>
            <a:r>
              <a:rPr lang="ar-IQ" sz="2800" dirty="0">
                <a:latin typeface="Times New Roman"/>
                <a:ea typeface="Times New Roman"/>
                <a:cs typeface="Arial"/>
              </a:rPr>
              <a:t>المعلوم ان البقوليات تحمل على جذورها عقداً بكتيرية ناتجة من الاصابة بأحد انواع بكتيريا </a:t>
            </a:r>
            <a:r>
              <a:rPr lang="en-US" sz="2800" dirty="0">
                <a:latin typeface="Arial"/>
                <a:ea typeface="Times New Roman"/>
              </a:rPr>
              <a:t>Rhizobium</a:t>
            </a:r>
            <a:r>
              <a:rPr lang="ar-IQ" sz="2800" dirty="0">
                <a:latin typeface="Times New Roman"/>
                <a:ea typeface="Times New Roman"/>
                <a:cs typeface="Arial"/>
              </a:rPr>
              <a:t> والتي تتميز بخاصية تثبيت او تحويل النتروجين الجوي الى ملح يصبح سماداً للنبات . ويقدر العلماء بأن هذه البكتريا تثبت في العالم حوالي </a:t>
            </a:r>
            <a:r>
              <a:rPr lang="en-US" sz="2800" dirty="0">
                <a:latin typeface="Arial"/>
                <a:ea typeface="Times New Roman"/>
              </a:rPr>
              <a:t>40</a:t>
            </a:r>
            <a:r>
              <a:rPr lang="ar-IQ" sz="2800" dirty="0">
                <a:latin typeface="Times New Roman"/>
                <a:ea typeface="Times New Roman"/>
                <a:cs typeface="Arial"/>
              </a:rPr>
              <a:t> مليون طن من النتروجين سنوياً .</a:t>
            </a:r>
            <a:endParaRPr lang="en-US" sz="2400" dirty="0">
              <a:latin typeface="Times New Roman"/>
              <a:ea typeface="Times New Roman"/>
            </a:endParaRPr>
          </a:p>
          <a:p>
            <a:pPr algn="just"/>
            <a:r>
              <a:rPr lang="ar-IQ" sz="2800" dirty="0" smtClean="0">
                <a:latin typeface="Times New Roman"/>
                <a:ea typeface="Times New Roman"/>
                <a:cs typeface="Arial"/>
              </a:rPr>
              <a:t>ان </a:t>
            </a:r>
            <a:r>
              <a:rPr lang="ar-IQ" sz="2800" dirty="0">
                <a:latin typeface="Times New Roman"/>
                <a:ea typeface="Times New Roman"/>
                <a:cs typeface="Arial"/>
              </a:rPr>
              <a:t>تثبيت النتروجين الجوي بوساطة بكتريا </a:t>
            </a:r>
            <a:r>
              <a:rPr lang="ar-IQ" sz="2800" dirty="0" err="1">
                <a:latin typeface="Times New Roman"/>
                <a:ea typeface="Times New Roman"/>
                <a:cs typeface="Arial"/>
              </a:rPr>
              <a:t>الريزوبيوم</a:t>
            </a:r>
            <a:r>
              <a:rPr lang="ar-IQ" sz="2800" dirty="0">
                <a:latin typeface="Times New Roman"/>
                <a:ea typeface="Times New Roman"/>
                <a:cs typeface="Arial"/>
              </a:rPr>
              <a:t> تحكمه مجموعة من الجينات سواء في النبات </a:t>
            </a:r>
            <a:r>
              <a:rPr lang="ar-IQ" sz="2800" dirty="0" err="1">
                <a:latin typeface="Times New Roman"/>
                <a:ea typeface="Times New Roman"/>
                <a:cs typeface="Arial"/>
              </a:rPr>
              <a:t>البقولي</a:t>
            </a:r>
            <a:r>
              <a:rPr lang="ar-IQ" sz="2800" dirty="0">
                <a:latin typeface="Times New Roman"/>
                <a:ea typeface="Times New Roman"/>
                <a:cs typeface="Arial"/>
              </a:rPr>
              <a:t> او في البكتريا. وقد امكن نقل هذه الجينات من </a:t>
            </a:r>
            <a:r>
              <a:rPr lang="ar-IQ" sz="2800" dirty="0" err="1">
                <a:latin typeface="Times New Roman"/>
                <a:ea typeface="Times New Roman"/>
                <a:cs typeface="Arial"/>
              </a:rPr>
              <a:t>بلازميد</a:t>
            </a:r>
            <a:r>
              <a:rPr lang="ar-IQ" sz="2800" dirty="0">
                <a:latin typeface="Times New Roman"/>
                <a:ea typeface="Times New Roman"/>
                <a:cs typeface="Arial"/>
              </a:rPr>
              <a:t> بكتيري من جنس </a:t>
            </a:r>
            <a:r>
              <a:rPr lang="ar-IQ" sz="2800" dirty="0" err="1">
                <a:latin typeface="Times New Roman"/>
                <a:ea typeface="Times New Roman"/>
                <a:cs typeface="Arial"/>
              </a:rPr>
              <a:t>االريزوبيوم</a:t>
            </a:r>
            <a:r>
              <a:rPr lang="ar-IQ" sz="2800" dirty="0">
                <a:latin typeface="Times New Roman"/>
                <a:ea typeface="Times New Roman"/>
                <a:cs typeface="Arial"/>
              </a:rPr>
              <a:t> الى بكتريا </a:t>
            </a:r>
            <a:r>
              <a:rPr lang="en-US" sz="2800" i="1" dirty="0" err="1">
                <a:latin typeface="Arial"/>
                <a:ea typeface="Times New Roman"/>
              </a:rPr>
              <a:t>E.coli</a:t>
            </a:r>
            <a:r>
              <a:rPr lang="ar-IQ" sz="2800" dirty="0">
                <a:latin typeface="Times New Roman"/>
                <a:ea typeface="Times New Roman"/>
                <a:cs typeface="Arial"/>
              </a:rPr>
              <a:t> فتحولت الى بكتريا مثبتة للنتروجين الجوي .</a:t>
            </a:r>
            <a:endParaRPr lang="en-US" sz="2400" dirty="0">
              <a:latin typeface="Times New Roman"/>
              <a:ea typeface="Times New Roman"/>
            </a:endParaRPr>
          </a:p>
          <a:p>
            <a:pPr algn="just"/>
            <a:r>
              <a:rPr lang="ar-IQ" sz="2800" dirty="0" smtClean="0">
                <a:latin typeface="Times New Roman"/>
                <a:ea typeface="Times New Roman"/>
                <a:cs typeface="Arial"/>
              </a:rPr>
              <a:t>وتجري </a:t>
            </a:r>
            <a:r>
              <a:rPr lang="ar-IQ" sz="2800" dirty="0">
                <a:latin typeface="Times New Roman"/>
                <a:ea typeface="Times New Roman"/>
                <a:cs typeface="Arial"/>
              </a:rPr>
              <a:t>حاليا الكثير من الابحاث بهدف نقل الشريط الوراثي الذي يثبت النتروجين الجوي الى الاف الانواع الاخرى من الكائنات الحية الدقيقة الموجودة في التربة والتي </a:t>
            </a:r>
            <a:r>
              <a:rPr lang="ar-IQ" sz="2800" dirty="0" err="1">
                <a:latin typeface="Times New Roman"/>
                <a:ea typeface="Times New Roman"/>
                <a:cs typeface="Arial"/>
              </a:rPr>
              <a:t>لاتحمل</a:t>
            </a:r>
            <a:r>
              <a:rPr lang="ar-IQ" sz="2800" dirty="0">
                <a:latin typeface="Times New Roman"/>
                <a:ea typeface="Times New Roman"/>
                <a:cs typeface="Arial"/>
              </a:rPr>
              <a:t> هذه الصفة فتتحول هذه الكائنات الى مصانع  </a:t>
            </a:r>
            <a:r>
              <a:rPr lang="ar-IQ" sz="2800" dirty="0" err="1">
                <a:latin typeface="Times New Roman"/>
                <a:ea typeface="Times New Roman"/>
                <a:cs typeface="Arial"/>
              </a:rPr>
              <a:t>للاسمدة</a:t>
            </a:r>
            <a:r>
              <a:rPr lang="ar-IQ" sz="2800" dirty="0">
                <a:latin typeface="Times New Roman"/>
                <a:ea typeface="Times New Roman"/>
                <a:cs typeface="Arial"/>
              </a:rPr>
              <a:t> . ولقد اتجه العلماء في </a:t>
            </a:r>
            <a:r>
              <a:rPr lang="ar-IQ" sz="2800" dirty="0" err="1">
                <a:latin typeface="Times New Roman"/>
                <a:ea typeface="Times New Roman"/>
                <a:cs typeface="Arial"/>
              </a:rPr>
              <a:t>الاونة</a:t>
            </a:r>
            <a:r>
              <a:rPr lang="ar-IQ" sz="2800" dirty="0">
                <a:latin typeface="Times New Roman"/>
                <a:ea typeface="Times New Roman"/>
                <a:cs typeface="Arial"/>
              </a:rPr>
              <a:t> الاخيرة الى اجراء محاولات عديدة </a:t>
            </a:r>
            <a:r>
              <a:rPr lang="ar-IQ" sz="2800" dirty="0" err="1">
                <a:latin typeface="Times New Roman"/>
                <a:ea typeface="Times New Roman"/>
                <a:cs typeface="Arial"/>
              </a:rPr>
              <a:t>لانتاج</a:t>
            </a:r>
            <a:r>
              <a:rPr lang="ar-IQ" sz="2800" dirty="0">
                <a:latin typeface="Times New Roman"/>
                <a:ea typeface="Times New Roman"/>
                <a:cs typeface="Arial"/>
              </a:rPr>
              <a:t> عقد جذرية في النباتات النجيلية بهدف تثبيت النتروجين الجوي تعايشاً مع انواع مختلفة من البكتريا . وقد تركزت اغلب المحاولات على الهندسة الوراثية وعلى المعاملات الكيميائية الوراثية، ونجح بعضهم في انتاج عقد جذرية صنعية نظيرة</a:t>
            </a:r>
            <a:r>
              <a:rPr lang="en-US" sz="2800" dirty="0">
                <a:latin typeface="Arial"/>
                <a:ea typeface="Times New Roman"/>
              </a:rPr>
              <a:t>Nodules-</a:t>
            </a:r>
            <a:r>
              <a:rPr lang="en-US" sz="2800" dirty="0" err="1">
                <a:latin typeface="Arial"/>
                <a:ea typeface="Times New Roman"/>
              </a:rPr>
              <a:t>para</a:t>
            </a:r>
            <a:r>
              <a:rPr lang="en-US" sz="2800" dirty="0">
                <a:latin typeface="Arial"/>
                <a:ea typeface="Times New Roman"/>
              </a:rPr>
              <a:t> </a:t>
            </a:r>
            <a:r>
              <a:rPr lang="ar-IQ" sz="2800" dirty="0">
                <a:latin typeface="Times New Roman"/>
                <a:ea typeface="Times New Roman"/>
                <a:cs typeface="Arial"/>
              </a:rPr>
              <a:t> على جذور القمح والرز والذرة الصفراء نتيجة المعاملات بمادة </a:t>
            </a:r>
            <a:r>
              <a:rPr lang="en-US" sz="2800" dirty="0">
                <a:latin typeface="Arial"/>
                <a:ea typeface="Times New Roman"/>
              </a:rPr>
              <a:t>2-4.D,Naa,Iaa</a:t>
            </a:r>
            <a:r>
              <a:rPr lang="ar-IQ" sz="2800" dirty="0">
                <a:latin typeface="Times New Roman"/>
                <a:ea typeface="Times New Roman"/>
                <a:cs typeface="Arial"/>
              </a:rPr>
              <a:t> والانزيمات المحللة </a:t>
            </a:r>
            <a:r>
              <a:rPr lang="ar-IQ" sz="2800" dirty="0" err="1">
                <a:latin typeface="Times New Roman"/>
                <a:ea typeface="Times New Roman"/>
                <a:cs typeface="Arial"/>
              </a:rPr>
              <a:t>للسيلوز</a:t>
            </a:r>
            <a:r>
              <a:rPr lang="ar-IQ" sz="2800" dirty="0">
                <a:latin typeface="Times New Roman"/>
                <a:ea typeface="Times New Roman"/>
                <a:cs typeface="Arial"/>
              </a:rPr>
              <a:t> </a:t>
            </a:r>
            <a:r>
              <a:rPr lang="ar-IQ" sz="2800" dirty="0" err="1">
                <a:latin typeface="Times New Roman"/>
                <a:ea typeface="Times New Roman"/>
                <a:cs typeface="Arial"/>
              </a:rPr>
              <a:t>والبكتينات</a:t>
            </a:r>
            <a:r>
              <a:rPr lang="ar-IQ" sz="2800" dirty="0">
                <a:latin typeface="Times New Roman"/>
                <a:ea typeface="Times New Roman"/>
                <a:cs typeface="Arial"/>
              </a:rPr>
              <a:t> والتلقيح </a:t>
            </a:r>
            <a:r>
              <a:rPr lang="ar-IQ" sz="2800" dirty="0" err="1">
                <a:latin typeface="Times New Roman"/>
                <a:ea typeface="Times New Roman"/>
                <a:cs typeface="Arial"/>
              </a:rPr>
              <a:t>بانواع</a:t>
            </a:r>
            <a:r>
              <a:rPr lang="ar-IQ" sz="2800" dirty="0">
                <a:latin typeface="Times New Roman"/>
                <a:ea typeface="Times New Roman"/>
                <a:cs typeface="Arial"/>
              </a:rPr>
              <a:t> مختلفة من البكتريا </a:t>
            </a:r>
            <a:r>
              <a:rPr lang="ar-IQ" sz="2800" dirty="0" err="1">
                <a:latin typeface="Times New Roman"/>
                <a:ea typeface="Times New Roman"/>
                <a:cs typeface="Arial"/>
              </a:rPr>
              <a:t>كالازوسبريليوم</a:t>
            </a:r>
            <a:r>
              <a:rPr lang="ar-IQ" sz="2800" dirty="0">
                <a:latin typeface="Times New Roman"/>
                <a:ea typeface="Times New Roman"/>
                <a:cs typeface="Arial"/>
              </a:rPr>
              <a:t> </a:t>
            </a:r>
            <a:r>
              <a:rPr lang="ar-IQ" sz="2800" dirty="0" err="1">
                <a:latin typeface="Times New Roman"/>
                <a:ea typeface="Times New Roman"/>
                <a:cs typeface="Arial"/>
              </a:rPr>
              <a:t>والازوريزوبيوم</a:t>
            </a:r>
            <a:r>
              <a:rPr lang="ar-IQ" sz="2800" dirty="0">
                <a:latin typeface="Times New Roman"/>
                <a:ea typeface="Times New Roman"/>
                <a:cs typeface="Arial"/>
              </a:rPr>
              <a:t> </a:t>
            </a:r>
            <a:r>
              <a:rPr lang="ar-IQ" sz="2800" dirty="0" err="1">
                <a:latin typeface="Times New Roman"/>
                <a:ea typeface="Times New Roman"/>
                <a:cs typeface="Arial"/>
              </a:rPr>
              <a:t>والرايزوبيوم</a:t>
            </a:r>
            <a:r>
              <a:rPr lang="ar-IQ" sz="2800" dirty="0">
                <a:latin typeface="Times New Roman"/>
                <a:ea typeface="Times New Roman"/>
                <a:cs typeface="Arial"/>
              </a:rPr>
              <a:t> المعزولة من نبات </a:t>
            </a:r>
            <a:r>
              <a:rPr lang="en-US" sz="2800" dirty="0" err="1">
                <a:latin typeface="Arial"/>
                <a:ea typeface="Times New Roman"/>
              </a:rPr>
              <a:t>Parasponia</a:t>
            </a:r>
            <a:r>
              <a:rPr lang="ar-IQ" sz="2800" dirty="0">
                <a:latin typeface="Times New Roman"/>
                <a:ea typeface="Times New Roman"/>
                <a:cs typeface="Arial"/>
              </a:rPr>
              <a:t> وقد اتصفت هذه العقد الصنعية بقدرتها على ارجاع </a:t>
            </a:r>
            <a:r>
              <a:rPr lang="ar-IQ" sz="2800" dirty="0" err="1">
                <a:latin typeface="Times New Roman"/>
                <a:ea typeface="Times New Roman"/>
                <a:cs typeface="Arial"/>
              </a:rPr>
              <a:t>الاستيلين</a:t>
            </a:r>
            <a:r>
              <a:rPr lang="ar-IQ" sz="2800" dirty="0">
                <a:latin typeface="Times New Roman"/>
                <a:ea typeface="Times New Roman"/>
                <a:cs typeface="Arial"/>
              </a:rPr>
              <a:t> وقدرت الكفاءة </a:t>
            </a:r>
            <a:r>
              <a:rPr lang="ar-IQ" sz="2800" dirty="0" err="1">
                <a:latin typeface="Times New Roman"/>
                <a:ea typeface="Times New Roman"/>
                <a:cs typeface="Arial"/>
              </a:rPr>
              <a:t>التثبيتية</a:t>
            </a:r>
            <a:r>
              <a:rPr lang="ar-IQ" sz="2800" dirty="0">
                <a:latin typeface="Times New Roman"/>
                <a:ea typeface="Times New Roman"/>
                <a:cs typeface="Arial"/>
              </a:rPr>
              <a:t> للنتروجين الجوي بحدود </a:t>
            </a:r>
            <a:r>
              <a:rPr lang="en-US" sz="2800" dirty="0">
                <a:latin typeface="Arial"/>
                <a:ea typeface="Times New Roman"/>
              </a:rPr>
              <a:t>9</a:t>
            </a:r>
            <a:r>
              <a:rPr lang="ar-IQ" sz="2800" dirty="0">
                <a:latin typeface="Times New Roman"/>
                <a:ea typeface="Times New Roman"/>
                <a:cs typeface="Arial"/>
              </a:rPr>
              <a:t>% </a:t>
            </a:r>
            <a:r>
              <a:rPr lang="ar-IQ" sz="2800" dirty="0" err="1">
                <a:latin typeface="Times New Roman"/>
                <a:ea typeface="Times New Roman"/>
                <a:cs typeface="Arial"/>
              </a:rPr>
              <a:t>بأستخدام</a:t>
            </a:r>
            <a:r>
              <a:rPr lang="ar-IQ" sz="2800" dirty="0">
                <a:latin typeface="Times New Roman"/>
                <a:ea typeface="Times New Roman"/>
                <a:cs typeface="Arial"/>
              </a:rPr>
              <a:t> تقنية </a:t>
            </a:r>
            <a:r>
              <a:rPr lang="en-US" sz="2800" dirty="0">
                <a:latin typeface="Arial"/>
                <a:ea typeface="Times New Roman"/>
              </a:rPr>
              <a:t>N</a:t>
            </a:r>
            <a:r>
              <a:rPr lang="en-US" sz="2800" baseline="-25000" dirty="0">
                <a:latin typeface="Arial"/>
                <a:ea typeface="Times New Roman"/>
              </a:rPr>
              <a:t>15 </a:t>
            </a:r>
            <a:r>
              <a:rPr lang="ar-IQ" sz="2800" dirty="0">
                <a:latin typeface="Times New Roman"/>
                <a:ea typeface="Times New Roman"/>
                <a:cs typeface="Arial"/>
              </a:rPr>
              <a:t>ولاتزال الابحاث مستمرة في هذا المجال.</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539850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88640"/>
            <a:ext cx="8229600" cy="720080"/>
          </a:xfrm>
        </p:spPr>
        <p:txBody>
          <a:bodyPr>
            <a:normAutofit fontScale="90000"/>
          </a:bodyPr>
          <a:lstStyle/>
          <a:p>
            <a:endParaRPr lang="ar-IQ" dirty="0"/>
          </a:p>
        </p:txBody>
      </p:sp>
      <p:sp>
        <p:nvSpPr>
          <p:cNvPr id="3" name="عنصر نائب للمحتوى 2"/>
          <p:cNvSpPr>
            <a:spLocks noGrp="1"/>
          </p:cNvSpPr>
          <p:nvPr>
            <p:ph idx="1"/>
          </p:nvPr>
        </p:nvSpPr>
        <p:spPr>
          <a:xfrm>
            <a:off x="457200" y="1196752"/>
            <a:ext cx="8229600" cy="5472608"/>
          </a:xfrm>
        </p:spPr>
        <p:txBody>
          <a:bodyPr>
            <a:normAutofit fontScale="77500" lnSpcReduction="20000"/>
          </a:bodyPr>
          <a:lstStyle/>
          <a:p>
            <a:pPr indent="-228600" algn="just"/>
            <a:r>
              <a:rPr lang="ar-IQ" sz="2800" u="sng" dirty="0">
                <a:latin typeface="Times New Roman"/>
                <a:ea typeface="Times New Roman"/>
                <a:cs typeface="Arial"/>
              </a:rPr>
              <a:t>ثانيا -</a:t>
            </a:r>
            <a:r>
              <a:rPr lang="ar-IQ" sz="2800" dirty="0">
                <a:latin typeface="Times New Roman"/>
                <a:ea typeface="Times New Roman"/>
                <a:cs typeface="Arial"/>
              </a:rPr>
              <a:t>  </a:t>
            </a:r>
            <a:r>
              <a:rPr lang="ar-SA" sz="2800" dirty="0">
                <a:latin typeface="Times New Roman"/>
                <a:ea typeface="Times New Roman"/>
                <a:cs typeface="Arial"/>
              </a:rPr>
              <a:t>كيفية </a:t>
            </a:r>
            <a:r>
              <a:rPr lang="ar-IQ" sz="3200" dirty="0">
                <a:latin typeface="Times New Roman"/>
                <a:ea typeface="Times New Roman"/>
                <a:cs typeface="Arial"/>
              </a:rPr>
              <a:t>انجاز برامج الهندسة الوراثية: </a:t>
            </a:r>
            <a:endParaRPr lang="en-US" sz="2400" dirty="0">
              <a:latin typeface="Times New Roman"/>
              <a:ea typeface="Times New Roman"/>
            </a:endParaRPr>
          </a:p>
          <a:p>
            <a:pPr algn="just"/>
            <a:r>
              <a:rPr lang="ar-IQ" sz="2800" dirty="0" smtClean="0">
                <a:latin typeface="Times New Roman"/>
                <a:ea typeface="Times New Roman"/>
                <a:cs typeface="Arial"/>
              </a:rPr>
              <a:t>تختلف </a:t>
            </a:r>
            <a:r>
              <a:rPr lang="ar-IQ" sz="2800" dirty="0">
                <a:latin typeface="Times New Roman"/>
                <a:ea typeface="Times New Roman"/>
                <a:cs typeface="Arial"/>
              </a:rPr>
              <a:t>برامج الهندسة الوراثية عن الطرق التقليدية المستخدمة في عملية التحسين الوراثي بقدرتها على تغيير التركيب الوراثي للنبات بشكل سريع ومضمون للغاية عن طريق ادخال المورثات المسؤولة عن الصفات المرغوبة فقط وبصورة مباشرة .</a:t>
            </a:r>
            <a:endParaRPr lang="en-US" sz="2400" dirty="0">
              <a:latin typeface="Times New Roman"/>
              <a:ea typeface="Times New Roman"/>
            </a:endParaRPr>
          </a:p>
          <a:p>
            <a:pPr algn="just"/>
            <a:r>
              <a:rPr lang="ar-IQ" sz="2800" dirty="0">
                <a:latin typeface="Times New Roman"/>
                <a:ea typeface="Times New Roman"/>
                <a:cs typeface="Arial"/>
              </a:rPr>
              <a:t> </a:t>
            </a:r>
            <a:endParaRPr lang="en-US" sz="2400" dirty="0">
              <a:latin typeface="Times New Roman"/>
              <a:ea typeface="Times New Roman"/>
            </a:endParaRPr>
          </a:p>
          <a:p>
            <a:pPr algn="just"/>
            <a:r>
              <a:rPr lang="ar-IQ" sz="2800" dirty="0" err="1">
                <a:latin typeface="Times New Roman"/>
                <a:ea typeface="Times New Roman"/>
                <a:cs typeface="Arial"/>
              </a:rPr>
              <a:t>لانجاز</a:t>
            </a:r>
            <a:r>
              <a:rPr lang="ar-IQ" sz="2800" dirty="0">
                <a:latin typeface="Times New Roman"/>
                <a:ea typeface="Times New Roman"/>
                <a:cs typeface="Arial"/>
              </a:rPr>
              <a:t> برنامج الهندسة الوراثية تٌتَبع الخطوات التالية :</a:t>
            </a:r>
            <a:endParaRPr lang="en-US" sz="2400" dirty="0">
              <a:latin typeface="Times New Roman"/>
              <a:ea typeface="Times New Roman"/>
            </a:endParaRPr>
          </a:p>
          <a:p>
            <a:pPr marL="342900" lvl="0" indent="-342900" algn="just">
              <a:buSzPts val="1600"/>
              <a:buFont typeface="+mj-lt"/>
              <a:buAutoNum type="arabicPeriod"/>
            </a:pPr>
            <a:r>
              <a:rPr lang="ar-IQ" sz="3200" dirty="0">
                <a:latin typeface="Times New Roman"/>
                <a:ea typeface="Times New Roman"/>
                <a:cs typeface="Arial"/>
              </a:rPr>
              <a:t>عزل المادة الوراثية:</a:t>
            </a:r>
            <a:endParaRPr lang="en-US" sz="2400" dirty="0">
              <a:latin typeface="Times New Roman"/>
              <a:ea typeface="Times New Roman"/>
            </a:endParaRPr>
          </a:p>
          <a:p>
            <a:pPr algn="just"/>
            <a:r>
              <a:rPr lang="ar-IQ" sz="2800" dirty="0" smtClean="0">
                <a:latin typeface="Times New Roman"/>
                <a:ea typeface="Times New Roman"/>
                <a:cs typeface="Arial"/>
              </a:rPr>
              <a:t>تبدأ </a:t>
            </a:r>
            <a:r>
              <a:rPr lang="ar-IQ" sz="2800" dirty="0">
                <a:latin typeface="Times New Roman"/>
                <a:ea typeface="Times New Roman"/>
                <a:cs typeface="Arial"/>
              </a:rPr>
              <a:t>عملية عزل المادة الوراثية وهي عبارة عن الـ  </a:t>
            </a:r>
            <a:r>
              <a:rPr lang="en-US" sz="2800" dirty="0">
                <a:latin typeface="Arial"/>
                <a:ea typeface="Times New Roman"/>
              </a:rPr>
              <a:t>DNA</a:t>
            </a:r>
            <a:r>
              <a:rPr lang="ar-IQ" sz="2800" dirty="0">
                <a:latin typeface="Times New Roman"/>
                <a:ea typeface="Times New Roman"/>
                <a:cs typeface="Arial"/>
              </a:rPr>
              <a:t> الحاوية على مورثات الصفة المرغوبة المراد نقلها وبشكل نقي من النبات او من خلايا البكتيريا الحاوية على مورثات الصفة المطلوبة. ومن خلال البروتينات او الانزيمات الخاصة بالصفة فأنه يمكن عزل </a:t>
            </a:r>
            <a:r>
              <a:rPr lang="en-US" sz="2800" dirty="0">
                <a:latin typeface="Arial"/>
                <a:ea typeface="Times New Roman"/>
              </a:rPr>
              <a:t>mRNA</a:t>
            </a:r>
            <a:r>
              <a:rPr lang="ar-IQ" sz="2800" dirty="0">
                <a:latin typeface="Times New Roman"/>
                <a:ea typeface="Times New Roman"/>
                <a:cs typeface="Arial"/>
              </a:rPr>
              <a:t>(اي </a:t>
            </a:r>
            <a:r>
              <a:rPr lang="en-US" sz="2800" dirty="0">
                <a:latin typeface="Arial"/>
                <a:ea typeface="Times New Roman"/>
              </a:rPr>
              <a:t>RNA </a:t>
            </a:r>
            <a:r>
              <a:rPr lang="ar-IQ" sz="2800" dirty="0">
                <a:latin typeface="Arial"/>
                <a:ea typeface="Times New Roman"/>
              </a:rPr>
              <a:t>الرسولي </a:t>
            </a:r>
            <a:r>
              <a:rPr lang="ar-IQ" sz="2800" dirty="0" err="1">
                <a:latin typeface="Arial"/>
                <a:ea typeface="Times New Roman"/>
              </a:rPr>
              <a:t>وهوالذي</a:t>
            </a:r>
            <a:r>
              <a:rPr lang="ar-IQ" sz="2800" dirty="0">
                <a:latin typeface="Arial"/>
                <a:ea typeface="Times New Roman"/>
              </a:rPr>
              <a:t> يحمل التعليمات الوراثية </a:t>
            </a:r>
            <a:r>
              <a:rPr lang="ar-IQ" sz="2800" dirty="0" err="1">
                <a:latin typeface="Arial"/>
                <a:ea typeface="Times New Roman"/>
              </a:rPr>
              <a:t>لل</a:t>
            </a:r>
            <a:r>
              <a:rPr lang="ar-IQ" sz="2800" dirty="0">
                <a:latin typeface="Arial"/>
                <a:ea typeface="Times New Roman"/>
              </a:rPr>
              <a:t>ـ </a:t>
            </a:r>
            <a:r>
              <a:rPr lang="en-US" sz="2800" dirty="0">
                <a:latin typeface="Arial"/>
                <a:ea typeface="Times New Roman"/>
              </a:rPr>
              <a:t>DNA</a:t>
            </a:r>
            <a:r>
              <a:rPr lang="ar-IQ" sz="2800" dirty="0">
                <a:latin typeface="Times New Roman"/>
                <a:ea typeface="Times New Roman"/>
                <a:cs typeface="Arial"/>
              </a:rPr>
              <a:t> حيث يتجه من النواة الى السيتوبلازم وتترجم هذه التعليمات الى بروتينات وانزيمات) ومن الاخير يمكن عزل العامل الوراثي المطلوب.</a:t>
            </a:r>
            <a:endParaRPr lang="en-US" sz="2400" dirty="0">
              <a:latin typeface="Times New Roman"/>
              <a:ea typeface="Times New Roman"/>
            </a:endParaRPr>
          </a:p>
          <a:p>
            <a:pPr algn="just"/>
            <a:r>
              <a:rPr lang="ar-IQ" sz="2800" dirty="0" smtClean="0">
                <a:latin typeface="Times New Roman"/>
                <a:ea typeface="Times New Roman"/>
                <a:cs typeface="Arial"/>
              </a:rPr>
              <a:t>وقد </a:t>
            </a:r>
            <a:r>
              <a:rPr lang="ar-IQ" sz="2800" dirty="0">
                <a:latin typeface="Times New Roman"/>
                <a:ea typeface="Times New Roman"/>
                <a:cs typeface="Arial"/>
              </a:rPr>
              <a:t>ساهمت المواد الناقلة المتحركة </a:t>
            </a:r>
            <a:r>
              <a:rPr lang="en-US" sz="2800" dirty="0">
                <a:latin typeface="Arial"/>
                <a:ea typeface="Times New Roman"/>
              </a:rPr>
              <a:t>elements Transposable</a:t>
            </a:r>
            <a:r>
              <a:rPr lang="ar-IQ" sz="2800" dirty="0">
                <a:latin typeface="Times New Roman"/>
                <a:ea typeface="Times New Roman"/>
                <a:cs typeface="Arial"/>
              </a:rPr>
              <a:t> (</a:t>
            </a:r>
            <a:r>
              <a:rPr lang="en-US" sz="2800" dirty="0">
                <a:latin typeface="Arial"/>
                <a:ea typeface="Times New Roman"/>
              </a:rPr>
              <a:t>TE</a:t>
            </a:r>
            <a:r>
              <a:rPr lang="ar-IQ" sz="2800" dirty="0">
                <a:latin typeface="Times New Roman"/>
                <a:ea typeface="Times New Roman"/>
                <a:cs typeface="Arial"/>
              </a:rPr>
              <a:t>)  بشكل فعال في تسهيل عملية العزل هذه وتحسينها </a:t>
            </a:r>
            <a:r>
              <a:rPr lang="ar-IQ" sz="2800" dirty="0" err="1">
                <a:latin typeface="Times New Roman"/>
                <a:ea typeface="Times New Roman"/>
                <a:cs typeface="Arial"/>
              </a:rPr>
              <a:t>لانها</a:t>
            </a:r>
            <a:r>
              <a:rPr lang="ar-IQ" sz="2800" dirty="0">
                <a:latin typeface="Times New Roman"/>
                <a:ea typeface="Times New Roman"/>
                <a:cs typeface="Arial"/>
              </a:rPr>
              <a:t> تستطيع التحرك من مكان الى اخر على الكروموسومات وبالتالي التسلل الى العامل الوراثي والتموضع بالقرب منه وتمنعه من  </a:t>
            </a:r>
            <a:r>
              <a:rPr lang="ar-IQ" sz="2800" dirty="0" err="1">
                <a:latin typeface="Times New Roman"/>
                <a:ea typeface="Times New Roman"/>
                <a:cs typeface="Arial"/>
              </a:rPr>
              <a:t>التعبيرعن</a:t>
            </a:r>
            <a:r>
              <a:rPr lang="ar-IQ" sz="2800" dirty="0">
                <a:latin typeface="Times New Roman"/>
                <a:ea typeface="Times New Roman"/>
                <a:cs typeface="Arial"/>
              </a:rPr>
              <a:t> نفسه لهذا فهي تستخدم كعلامة </a:t>
            </a:r>
            <a:r>
              <a:rPr lang="en-US" sz="2800" dirty="0">
                <a:latin typeface="Arial"/>
                <a:ea typeface="Times New Roman"/>
              </a:rPr>
              <a:t>Marker</a:t>
            </a:r>
            <a:r>
              <a:rPr lang="ar-IQ" sz="2800" dirty="0">
                <a:latin typeface="Times New Roman"/>
                <a:ea typeface="Times New Roman"/>
                <a:cs typeface="Arial"/>
              </a:rPr>
              <a:t> توضع على العوامل الوراثية للتعرف عليها وعزلها .</a:t>
            </a:r>
            <a:endParaRPr lang="en-US" sz="2400" dirty="0">
              <a:latin typeface="Times New Roman"/>
              <a:ea typeface="Times New Roman"/>
            </a:endParaRPr>
          </a:p>
          <a:p>
            <a:pPr algn="just"/>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3219814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32624"/>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5616624"/>
          </a:xfrm>
        </p:spPr>
        <p:txBody>
          <a:bodyPr>
            <a:normAutofit lnSpcReduction="10000"/>
          </a:bodyPr>
          <a:lstStyle/>
          <a:p>
            <a:r>
              <a:rPr lang="ar-IQ" dirty="0" smtClean="0"/>
              <a:t>2- </a:t>
            </a:r>
            <a:r>
              <a:rPr lang="ar-IQ" dirty="0"/>
              <a:t>قَطع الـ </a:t>
            </a:r>
            <a:r>
              <a:rPr lang="en-US" dirty="0"/>
              <a:t>DNA :</a:t>
            </a:r>
          </a:p>
          <a:p>
            <a:r>
              <a:rPr lang="ar-IQ" dirty="0" smtClean="0"/>
              <a:t>ليس </a:t>
            </a:r>
            <a:r>
              <a:rPr lang="ar-IQ" dirty="0"/>
              <a:t>سهلا تحديد موقع الجين ثم فصله عن الجينات الاخرى ليتم ادخاله الى كائن حي اخر، لكن </a:t>
            </a:r>
            <a:r>
              <a:rPr lang="ar-IQ" dirty="0" err="1"/>
              <a:t>بأستخدام</a:t>
            </a:r>
            <a:r>
              <a:rPr lang="ar-IQ" dirty="0"/>
              <a:t> انزيمات </a:t>
            </a:r>
            <a:r>
              <a:rPr lang="ar-IQ" dirty="0" err="1"/>
              <a:t>الاندونيوكليز</a:t>
            </a:r>
            <a:r>
              <a:rPr lang="ar-IQ" dirty="0"/>
              <a:t> التحديدية ( وهي نوع من انزيمات البكتيريا بالغة الخصوصية في مفعولها اذ يمكن بواسطتها انتزاع الجينات بدقة خارقة) من الممكن قص الـ</a:t>
            </a:r>
            <a:r>
              <a:rPr lang="en-US" dirty="0"/>
              <a:t>DNA   </a:t>
            </a:r>
            <a:r>
              <a:rPr lang="ar-IQ" dirty="0"/>
              <a:t>الى قطع اصغر يحوي كل منها مورثا واحدا او عدة مورثات ويتم ذلك بدقة حيث تتعرف هذه الانزيمات على امتدادات معينة من القواعد يتراوح عددها من4-6 ازواج  تسمى" </a:t>
            </a:r>
            <a:r>
              <a:rPr lang="ar-IQ" dirty="0" err="1"/>
              <a:t>تتابعات</a:t>
            </a:r>
            <a:r>
              <a:rPr lang="ar-IQ" dirty="0"/>
              <a:t> التعرف "  ثم تقص كل جديلة من اللولب المزدوج عند مكان معين، اي كلما ظهر تتابع التعرف في سلسلة الـ </a:t>
            </a:r>
            <a:r>
              <a:rPr lang="en-US" dirty="0"/>
              <a:t>DNA </a:t>
            </a:r>
            <a:r>
              <a:rPr lang="ar-IQ" dirty="0"/>
              <a:t>الطويلة تًحدث هذه الانزيمات قطعا عنده بحيث ينتج عن ذلك قطع اللولب المزدوج فيها عند كل طرف "امتداد قصير " من جديلة مفردة من الـ </a:t>
            </a:r>
            <a:r>
              <a:rPr lang="en-US" dirty="0"/>
              <a:t>DNA </a:t>
            </a:r>
            <a:r>
              <a:rPr lang="ar-IQ" dirty="0"/>
              <a:t>تسمى </a:t>
            </a:r>
            <a:r>
              <a:rPr lang="ar-IQ" dirty="0" err="1"/>
              <a:t>بالاطراف</a:t>
            </a:r>
            <a:r>
              <a:rPr lang="ar-IQ" dirty="0"/>
              <a:t> اللزجة .</a:t>
            </a:r>
          </a:p>
          <a:p>
            <a:r>
              <a:rPr lang="ar-IQ" dirty="0" smtClean="0"/>
              <a:t>وقد </a:t>
            </a:r>
            <a:r>
              <a:rPr lang="ar-IQ" dirty="0"/>
              <a:t>تم اكتشاف المئات من انزيمات </a:t>
            </a:r>
            <a:r>
              <a:rPr lang="ar-IQ" dirty="0" err="1"/>
              <a:t>الاندونيوكليز</a:t>
            </a:r>
            <a:r>
              <a:rPr lang="ar-IQ" dirty="0"/>
              <a:t> التحديدية ويمكن تشبيه كل منها بألة دقيقة لقطع الـ </a:t>
            </a:r>
            <a:r>
              <a:rPr lang="en-US" dirty="0"/>
              <a:t>DNA </a:t>
            </a:r>
            <a:r>
              <a:rPr lang="ar-IQ" dirty="0"/>
              <a:t>بطريقة معينة.</a:t>
            </a:r>
          </a:p>
          <a:p>
            <a:endParaRPr lang="ar-IQ" dirty="0"/>
          </a:p>
        </p:txBody>
      </p:sp>
    </p:spTree>
    <p:extLst>
      <p:ext uri="{BB962C8B-B14F-4D97-AF65-F5344CB8AC3E}">
        <p14:creationId xmlns:p14="http://schemas.microsoft.com/office/powerpoint/2010/main" val="2544026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276640"/>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5904656"/>
          </a:xfrm>
        </p:spPr>
        <p:txBody>
          <a:bodyPr>
            <a:normAutofit fontScale="70000" lnSpcReduction="20000"/>
          </a:bodyPr>
          <a:lstStyle/>
          <a:p>
            <a:pPr algn="just"/>
            <a:r>
              <a:rPr lang="ar-IQ" sz="2800" b="1" dirty="0" smtClean="0">
                <a:latin typeface="Times New Roman"/>
                <a:ea typeface="Times New Roman"/>
                <a:cs typeface="Arial"/>
              </a:rPr>
              <a:t>3</a:t>
            </a:r>
            <a:r>
              <a:rPr lang="ar-IQ" sz="2800" dirty="0" smtClean="0">
                <a:latin typeface="Times New Roman"/>
                <a:ea typeface="Times New Roman"/>
                <a:cs typeface="Arial"/>
              </a:rPr>
              <a:t>-</a:t>
            </a:r>
            <a:r>
              <a:rPr lang="ar-IQ" sz="3200" dirty="0" smtClean="0">
                <a:latin typeface="Times New Roman"/>
                <a:ea typeface="Times New Roman"/>
                <a:cs typeface="Arial"/>
              </a:rPr>
              <a:t>النسخ </a:t>
            </a:r>
            <a:r>
              <a:rPr lang="ar-IQ" sz="3200" dirty="0">
                <a:latin typeface="Times New Roman"/>
                <a:ea typeface="Times New Roman"/>
                <a:cs typeface="Arial"/>
              </a:rPr>
              <a:t>الخضري للجين :</a:t>
            </a:r>
            <a:endParaRPr lang="en-US" sz="2400" dirty="0">
              <a:latin typeface="Times New Roman"/>
              <a:ea typeface="Times New Roman"/>
            </a:endParaRPr>
          </a:p>
          <a:p>
            <a:pPr algn="just"/>
            <a:r>
              <a:rPr lang="ar-IQ" sz="2800" dirty="0" smtClean="0">
                <a:latin typeface="Times New Roman"/>
                <a:ea typeface="Times New Roman"/>
                <a:cs typeface="Arial"/>
              </a:rPr>
              <a:t>لنسخ </a:t>
            </a:r>
            <a:r>
              <a:rPr lang="ar-IQ" sz="2800" dirty="0">
                <a:latin typeface="Times New Roman"/>
                <a:ea typeface="Times New Roman"/>
                <a:cs typeface="Arial"/>
              </a:rPr>
              <a:t>الجين يتم ادخاله الى داخل ناقل ويكون هذا الناقل عادة احد </a:t>
            </a:r>
            <a:r>
              <a:rPr lang="ar-IQ" sz="2800" dirty="0" err="1">
                <a:latin typeface="Times New Roman"/>
                <a:ea typeface="Times New Roman"/>
                <a:cs typeface="Arial"/>
              </a:rPr>
              <a:t>البلازميدات</a:t>
            </a:r>
            <a:r>
              <a:rPr lang="ar-IQ" sz="2800" dirty="0">
                <a:latin typeface="Times New Roman"/>
                <a:ea typeface="Times New Roman"/>
                <a:cs typeface="Arial"/>
              </a:rPr>
              <a:t> او فيروس </a:t>
            </a:r>
            <a:r>
              <a:rPr lang="en-US" sz="2800" dirty="0">
                <a:latin typeface="Arial"/>
                <a:ea typeface="Times New Roman"/>
              </a:rPr>
              <a:t>Bacteriophage</a:t>
            </a:r>
            <a:r>
              <a:rPr lang="ar-IQ" sz="2800" dirty="0">
                <a:latin typeface="Times New Roman"/>
                <a:ea typeface="Times New Roman"/>
                <a:cs typeface="Arial"/>
              </a:rPr>
              <a:t> اي </a:t>
            </a:r>
            <a:r>
              <a:rPr lang="ar-IQ" sz="2800" dirty="0" err="1">
                <a:latin typeface="Times New Roman"/>
                <a:ea typeface="Times New Roman"/>
                <a:cs typeface="Arial"/>
              </a:rPr>
              <a:t>بكتريوفاج</a:t>
            </a:r>
            <a:r>
              <a:rPr lang="ar-IQ" sz="2800" dirty="0">
                <a:latin typeface="Times New Roman"/>
                <a:ea typeface="Times New Roman"/>
                <a:cs typeface="Arial"/>
              </a:rPr>
              <a:t> .</a:t>
            </a:r>
            <a:endParaRPr lang="en-US" sz="2400" dirty="0">
              <a:latin typeface="Times New Roman"/>
              <a:ea typeface="Times New Roman"/>
            </a:endParaRPr>
          </a:p>
          <a:p>
            <a:pPr algn="just"/>
            <a:r>
              <a:rPr lang="en-US" sz="2800" dirty="0">
                <a:latin typeface="Arial"/>
                <a:ea typeface="Times New Roman"/>
              </a:rPr>
              <a:t>       </a:t>
            </a:r>
            <a:r>
              <a:rPr lang="ar-IQ" sz="2800" dirty="0">
                <a:latin typeface="Times New Roman"/>
                <a:ea typeface="Times New Roman"/>
                <a:cs typeface="Arial"/>
              </a:rPr>
              <a:t>ولكي نستطيع ادخال الـ </a:t>
            </a:r>
            <a:r>
              <a:rPr lang="en-US" sz="2800" dirty="0">
                <a:latin typeface="Arial"/>
                <a:ea typeface="Times New Roman"/>
              </a:rPr>
              <a:t>DNA </a:t>
            </a:r>
            <a:r>
              <a:rPr lang="ar-IQ" sz="2800" dirty="0">
                <a:latin typeface="Times New Roman"/>
                <a:ea typeface="Times New Roman"/>
                <a:cs typeface="Arial"/>
              </a:rPr>
              <a:t> الاجنبي الى داخل احد النواقل فأنه يتم تمزيق </a:t>
            </a:r>
            <a:r>
              <a:rPr lang="ar-IQ" sz="2800" dirty="0" err="1">
                <a:latin typeface="Times New Roman"/>
                <a:ea typeface="Times New Roman"/>
                <a:cs typeface="Arial"/>
              </a:rPr>
              <a:t>البلازميد</a:t>
            </a:r>
            <a:r>
              <a:rPr lang="ar-IQ" sz="2800" dirty="0">
                <a:latin typeface="Times New Roman"/>
                <a:ea typeface="Times New Roman"/>
                <a:cs typeface="Arial"/>
              </a:rPr>
              <a:t> او الفاج </a:t>
            </a:r>
            <a:r>
              <a:rPr lang="ar-IQ" sz="2800" dirty="0" err="1">
                <a:latin typeface="Times New Roman"/>
                <a:ea typeface="Times New Roman"/>
                <a:cs typeface="Arial"/>
              </a:rPr>
              <a:t>لاحداث</a:t>
            </a:r>
            <a:r>
              <a:rPr lang="ar-IQ" sz="2800" dirty="0">
                <a:latin typeface="Times New Roman"/>
                <a:ea typeface="Times New Roman"/>
                <a:cs typeface="Arial"/>
              </a:rPr>
              <a:t> ثغرة وذلك </a:t>
            </a:r>
            <a:r>
              <a:rPr lang="ar-IQ" sz="2800" dirty="0" err="1">
                <a:latin typeface="Times New Roman"/>
                <a:ea typeface="Times New Roman"/>
                <a:cs typeface="Arial"/>
              </a:rPr>
              <a:t>بأستخدام</a:t>
            </a:r>
            <a:r>
              <a:rPr lang="ar-IQ" sz="2800" dirty="0">
                <a:latin typeface="Times New Roman"/>
                <a:ea typeface="Times New Roman"/>
                <a:cs typeface="Arial"/>
              </a:rPr>
              <a:t> انزيم </a:t>
            </a:r>
            <a:r>
              <a:rPr lang="ar-IQ" sz="2800" dirty="0" err="1">
                <a:latin typeface="Times New Roman"/>
                <a:ea typeface="Times New Roman"/>
                <a:cs typeface="Arial"/>
              </a:rPr>
              <a:t>الاندونيو</a:t>
            </a:r>
            <a:r>
              <a:rPr lang="ar-IQ" sz="2800" dirty="0">
                <a:latin typeface="Times New Roman"/>
                <a:ea typeface="Times New Roman"/>
                <a:cs typeface="Arial"/>
              </a:rPr>
              <a:t> </a:t>
            </a:r>
            <a:r>
              <a:rPr lang="ar-IQ" sz="2800" dirty="0" err="1">
                <a:latin typeface="Times New Roman"/>
                <a:ea typeface="Times New Roman"/>
                <a:cs typeface="Arial"/>
              </a:rPr>
              <a:t>كليز</a:t>
            </a:r>
            <a:r>
              <a:rPr lang="ar-IQ" sz="2800" dirty="0">
                <a:latin typeface="Times New Roman"/>
                <a:ea typeface="Times New Roman"/>
                <a:cs typeface="Arial"/>
              </a:rPr>
              <a:t> نفسه الذي استخدم في تقطيع الـ </a:t>
            </a:r>
            <a:r>
              <a:rPr lang="en-US" sz="2800" dirty="0">
                <a:latin typeface="Arial"/>
                <a:ea typeface="Times New Roman"/>
              </a:rPr>
              <a:t>DNA</a:t>
            </a:r>
            <a:r>
              <a:rPr lang="ar-IQ" sz="2800" dirty="0">
                <a:latin typeface="Times New Roman"/>
                <a:ea typeface="Times New Roman"/>
                <a:cs typeface="Arial"/>
              </a:rPr>
              <a:t> داخل الكائن المعطي، وهذا يؤدي الى تشكيل اطراف لزجة مكملة </a:t>
            </a:r>
            <a:r>
              <a:rPr lang="ar-IQ" sz="2800" dirty="0" err="1">
                <a:latin typeface="Times New Roman"/>
                <a:ea typeface="Times New Roman"/>
                <a:cs typeface="Arial"/>
              </a:rPr>
              <a:t>للاطراف</a:t>
            </a:r>
            <a:r>
              <a:rPr lang="ar-IQ" sz="2800" dirty="0">
                <a:latin typeface="Times New Roman"/>
                <a:ea typeface="Times New Roman"/>
                <a:cs typeface="Arial"/>
              </a:rPr>
              <a:t> اللزجة  لقطع الـ</a:t>
            </a:r>
            <a:r>
              <a:rPr lang="en-US" sz="2800" dirty="0">
                <a:latin typeface="Arial"/>
                <a:ea typeface="Times New Roman"/>
              </a:rPr>
              <a:t>DNA </a:t>
            </a:r>
            <a:r>
              <a:rPr lang="ar-IQ" sz="2800" dirty="0">
                <a:latin typeface="Times New Roman"/>
                <a:ea typeface="Times New Roman"/>
                <a:cs typeface="Arial"/>
              </a:rPr>
              <a:t> الاجنبي الذي سيتم ادخاله. وبهذا تتطابق قطعة الـ </a:t>
            </a:r>
            <a:r>
              <a:rPr lang="en-US" sz="2800" dirty="0">
                <a:latin typeface="Arial"/>
                <a:ea typeface="Times New Roman"/>
              </a:rPr>
              <a:t>DNA</a:t>
            </a:r>
            <a:r>
              <a:rPr lang="ar-IQ" sz="2800" dirty="0">
                <a:latin typeface="Times New Roman"/>
                <a:ea typeface="Times New Roman"/>
                <a:cs typeface="Arial"/>
              </a:rPr>
              <a:t> تطابقا دقيقا مع الثغرة في </a:t>
            </a:r>
            <a:r>
              <a:rPr lang="en-US" sz="2800" dirty="0">
                <a:latin typeface="Arial"/>
                <a:ea typeface="Times New Roman"/>
              </a:rPr>
              <a:t>DNA</a:t>
            </a:r>
            <a:r>
              <a:rPr lang="ar-IQ" sz="2800" dirty="0">
                <a:latin typeface="Times New Roman"/>
                <a:ea typeface="Times New Roman"/>
                <a:cs typeface="Arial"/>
              </a:rPr>
              <a:t> الناقل </a:t>
            </a:r>
            <a:r>
              <a:rPr lang="ar-IQ" sz="2800" dirty="0" err="1">
                <a:latin typeface="Times New Roman"/>
                <a:ea typeface="Times New Roman"/>
                <a:cs typeface="Arial"/>
              </a:rPr>
              <a:t>وبأستخدام</a:t>
            </a:r>
            <a:r>
              <a:rPr lang="ar-IQ" sz="2800" dirty="0">
                <a:latin typeface="Times New Roman"/>
                <a:ea typeface="Times New Roman"/>
                <a:cs typeface="Arial"/>
              </a:rPr>
              <a:t> انزيم وصل الـ </a:t>
            </a:r>
            <a:r>
              <a:rPr lang="en-US" sz="2800" dirty="0">
                <a:latin typeface="Arial"/>
                <a:ea typeface="Times New Roman"/>
              </a:rPr>
              <a:t>DNA</a:t>
            </a:r>
            <a:r>
              <a:rPr lang="ar-IQ" sz="2800" dirty="0">
                <a:latin typeface="Times New Roman"/>
                <a:ea typeface="Times New Roman"/>
                <a:cs typeface="Arial"/>
              </a:rPr>
              <a:t> تلتحم به بشكل محكم. وبذلك يندمج الجين الاجنبي داخل الناقل وهنا يجب الانتباه الى انه قد يحدث ان الاطراف اللزجة للناقل ربما تعود لتتحد من جديد اذا عثرت على بعضها البعض وهذا بالطبع يعيد التكوين الاصلي للناقل .</a:t>
            </a:r>
            <a:endParaRPr lang="en-US" sz="2400" dirty="0">
              <a:latin typeface="Times New Roman"/>
              <a:ea typeface="Times New Roman"/>
            </a:endParaRPr>
          </a:p>
          <a:p>
            <a:pPr algn="just"/>
            <a:r>
              <a:rPr lang="ar-IQ" sz="2800" dirty="0" smtClean="0">
                <a:latin typeface="Times New Roman"/>
                <a:ea typeface="Times New Roman"/>
                <a:cs typeface="Arial"/>
              </a:rPr>
              <a:t>ومن </a:t>
            </a:r>
            <a:r>
              <a:rPr lang="ar-IQ" sz="2800" dirty="0">
                <a:latin typeface="Times New Roman"/>
                <a:ea typeface="Times New Roman"/>
                <a:cs typeface="Arial"/>
              </a:rPr>
              <a:t>اشـــــــــــــهر الانزيـــمات اللاصقة هو الانزيــــــــــم المعزول من </a:t>
            </a:r>
            <a:r>
              <a:rPr lang="ar-IQ" sz="2800" dirty="0" err="1">
                <a:latin typeface="Times New Roman"/>
                <a:ea typeface="Times New Roman"/>
                <a:cs typeface="Arial"/>
              </a:rPr>
              <a:t>بلازميــــــــد</a:t>
            </a:r>
            <a:r>
              <a:rPr lang="ar-IQ" sz="2800" dirty="0">
                <a:latin typeface="Times New Roman"/>
                <a:ea typeface="Times New Roman"/>
                <a:cs typeface="Arial"/>
              </a:rPr>
              <a:t> بكتريا </a:t>
            </a:r>
            <a:r>
              <a:rPr lang="en-US" sz="2800" i="1" dirty="0" err="1">
                <a:latin typeface="Arial"/>
                <a:ea typeface="Times New Roman"/>
              </a:rPr>
              <a:t>Escherechia</a:t>
            </a:r>
            <a:r>
              <a:rPr lang="en-US" sz="2800" dirty="0">
                <a:latin typeface="Arial"/>
                <a:ea typeface="Times New Roman"/>
              </a:rPr>
              <a:t> </a:t>
            </a:r>
            <a:r>
              <a:rPr lang="en-US" sz="2800" i="1" dirty="0">
                <a:latin typeface="Arial"/>
                <a:ea typeface="Times New Roman"/>
              </a:rPr>
              <a:t>coli</a:t>
            </a:r>
            <a:r>
              <a:rPr lang="en-US" sz="2800" dirty="0">
                <a:latin typeface="Arial"/>
                <a:ea typeface="Times New Roman"/>
              </a:rPr>
              <a:t> </a:t>
            </a:r>
            <a:r>
              <a:rPr lang="ar-IQ" sz="2800" dirty="0">
                <a:latin typeface="Times New Roman"/>
                <a:ea typeface="Times New Roman"/>
                <a:cs typeface="Arial"/>
              </a:rPr>
              <a:t> التي تعيـــــــش في امعاء الانســــــــان او الفيروس الملتهم للبكتيريا </a:t>
            </a:r>
            <a:r>
              <a:rPr lang="en-US" sz="2800" dirty="0">
                <a:latin typeface="Arial"/>
                <a:ea typeface="Times New Roman"/>
              </a:rPr>
              <a:t>Bacteriophage</a:t>
            </a:r>
            <a:r>
              <a:rPr lang="ar-IQ" sz="2800" dirty="0">
                <a:latin typeface="Times New Roman"/>
                <a:ea typeface="Times New Roman"/>
                <a:cs typeface="Arial"/>
              </a:rPr>
              <a:t> ، ان مهمة الناقل هي نقل الـ</a:t>
            </a:r>
            <a:r>
              <a:rPr lang="en-US" sz="2800" dirty="0">
                <a:latin typeface="Arial"/>
                <a:ea typeface="Times New Roman"/>
              </a:rPr>
              <a:t>DNA </a:t>
            </a:r>
            <a:r>
              <a:rPr lang="ar-IQ" sz="2800" dirty="0">
                <a:latin typeface="Times New Roman"/>
                <a:ea typeface="Times New Roman"/>
                <a:cs typeface="Arial"/>
              </a:rPr>
              <a:t> الاجنبي الى داخل خلية البكتيريا المتلقية وهي في الغالب </a:t>
            </a:r>
            <a:r>
              <a:rPr lang="en-US" sz="2800" i="1" dirty="0" err="1">
                <a:latin typeface="Arial"/>
                <a:ea typeface="Times New Roman"/>
              </a:rPr>
              <a:t>E.coli</a:t>
            </a:r>
            <a:r>
              <a:rPr lang="en-US" sz="2800" i="1" dirty="0">
                <a:latin typeface="Arial"/>
                <a:ea typeface="Times New Roman"/>
              </a:rPr>
              <a:t> </a:t>
            </a:r>
            <a:r>
              <a:rPr lang="ar-IQ" sz="2800" dirty="0">
                <a:latin typeface="Times New Roman"/>
                <a:ea typeface="Times New Roman"/>
                <a:cs typeface="Arial"/>
              </a:rPr>
              <a:t>التي يستطيع التناسخ </a:t>
            </a:r>
            <a:r>
              <a:rPr lang="ar-IQ" sz="2800" dirty="0" err="1">
                <a:latin typeface="Times New Roman"/>
                <a:ea typeface="Times New Roman"/>
                <a:cs typeface="Arial"/>
              </a:rPr>
              <a:t>بواساطتها</a:t>
            </a:r>
            <a:r>
              <a:rPr lang="ar-IQ" sz="2800" dirty="0">
                <a:latin typeface="Times New Roman"/>
                <a:ea typeface="Times New Roman"/>
                <a:cs typeface="Arial"/>
              </a:rPr>
              <a:t>، اذ انه بمجرد دخوله الى خلية البكتريا هذه فأن </a:t>
            </a:r>
            <a:r>
              <a:rPr lang="ar-IQ" sz="2800" dirty="0" err="1">
                <a:latin typeface="Times New Roman"/>
                <a:ea typeface="Times New Roman"/>
                <a:cs typeface="Arial"/>
              </a:rPr>
              <a:t>البلازميد</a:t>
            </a:r>
            <a:r>
              <a:rPr lang="ar-IQ" sz="2800" dirty="0">
                <a:latin typeface="Times New Roman"/>
                <a:ea typeface="Times New Roman"/>
                <a:cs typeface="Arial"/>
              </a:rPr>
              <a:t> الناقل وبالتالي الجين الاجنبي سوف يتناسخان كلما انقسمت هذه الخلية ( تنقسم بكتريا </a:t>
            </a:r>
            <a:r>
              <a:rPr lang="en-US" sz="2800" i="1" dirty="0" err="1">
                <a:latin typeface="Arial"/>
                <a:ea typeface="Times New Roman"/>
              </a:rPr>
              <a:t>E.coli</a:t>
            </a:r>
            <a:r>
              <a:rPr lang="ar-IQ" sz="2800" dirty="0">
                <a:latin typeface="Times New Roman"/>
                <a:ea typeface="Times New Roman"/>
                <a:cs typeface="Arial"/>
              </a:rPr>
              <a:t> مرة كل 20 دقيقة وخلال 10 ساعات يمكن ان تصل عدد النسخ الى اكثر من بليون ) </a:t>
            </a:r>
            <a:r>
              <a:rPr lang="ar-IQ" sz="2800" dirty="0" smtClean="0">
                <a:latin typeface="Times New Roman"/>
                <a:ea typeface="Times New Roman"/>
                <a:cs typeface="Arial"/>
              </a:rPr>
              <a:t>.</a:t>
            </a:r>
          </a:p>
          <a:p>
            <a:pPr algn="just"/>
            <a:r>
              <a:rPr lang="ar-IQ" sz="2900" dirty="0" smtClean="0">
                <a:latin typeface="Times New Roman"/>
                <a:ea typeface="Times New Roman"/>
                <a:cs typeface="Arial"/>
              </a:rPr>
              <a:t>4- </a:t>
            </a:r>
            <a:r>
              <a:rPr lang="ar-IQ" sz="2900" dirty="0">
                <a:latin typeface="Times New Roman"/>
                <a:ea typeface="Times New Roman"/>
                <a:cs typeface="Arial"/>
              </a:rPr>
              <a:t>تشغيل الجينات :</a:t>
            </a:r>
            <a:endParaRPr lang="en-US" sz="2900" dirty="0">
              <a:latin typeface="Times New Roman"/>
              <a:ea typeface="Times New Roman"/>
            </a:endParaRPr>
          </a:p>
          <a:p>
            <a:pPr algn="just"/>
            <a:r>
              <a:rPr lang="ar-IQ" sz="2900" dirty="0" smtClean="0">
                <a:latin typeface="Times New Roman"/>
                <a:ea typeface="Times New Roman"/>
                <a:cs typeface="Arial"/>
              </a:rPr>
              <a:t>حتى </a:t>
            </a:r>
            <a:r>
              <a:rPr lang="ar-IQ" sz="2900" dirty="0">
                <a:latin typeface="Times New Roman"/>
                <a:ea typeface="Times New Roman"/>
                <a:cs typeface="Arial"/>
              </a:rPr>
              <a:t>يعبر الجين المدخل الى اي كائن حي عن نفســـــه لابد من ادخال كل من جينات البناء ( وهي الجينات التي تعطي الكائن الحي القدرة على صنع منتجات جديدة ) وجينات التحكم( هي الجينات التي تقوم بتشغيل جينات البناء المناظرة لها ).</a:t>
            </a:r>
            <a:endParaRPr lang="en-US" sz="2900" dirty="0">
              <a:latin typeface="Times New Roman"/>
              <a:ea typeface="Times New Roman"/>
            </a:endParaRPr>
          </a:p>
          <a:p>
            <a:pPr algn="just"/>
            <a:endParaRPr lang="en-US" sz="2400" dirty="0">
              <a:latin typeface="Times New Roman"/>
              <a:ea typeface="Times New Roman"/>
            </a:endParaRPr>
          </a:p>
          <a:p>
            <a:pPr marL="0" indent="0" algn="just">
              <a:buNone/>
            </a:pP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1964042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360040"/>
          </a:xfrm>
        </p:spPr>
        <p:txBody>
          <a:bodyPr>
            <a:normAutofit fontScale="90000"/>
          </a:bodyPr>
          <a:lstStyle/>
          <a:p>
            <a:endParaRPr lang="ar-IQ"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87625" y="1124745"/>
            <a:ext cx="6768752" cy="5199856"/>
          </a:xfrm>
        </p:spPr>
      </p:pic>
    </p:spTree>
    <p:extLst>
      <p:ext uri="{BB962C8B-B14F-4D97-AF65-F5344CB8AC3E}">
        <p14:creationId xmlns:p14="http://schemas.microsoft.com/office/powerpoint/2010/main" val="1905014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a:latin typeface="Times New Roman"/>
                <a:ea typeface="Times New Roman"/>
                <a:cs typeface="Arial"/>
              </a:rPr>
              <a:t>طريقة تفاعل </a:t>
            </a:r>
            <a:r>
              <a:rPr lang="ar-IQ" sz="2400" b="1" dirty="0" err="1">
                <a:latin typeface="Times New Roman"/>
                <a:ea typeface="Times New Roman"/>
                <a:cs typeface="Arial"/>
              </a:rPr>
              <a:t>البوليمرز</a:t>
            </a:r>
            <a:r>
              <a:rPr lang="ar-IQ" sz="2400" b="1" dirty="0">
                <a:latin typeface="Times New Roman"/>
                <a:ea typeface="Times New Roman"/>
                <a:cs typeface="Arial"/>
              </a:rPr>
              <a:t> المتسلسل لنسخ </a:t>
            </a:r>
            <a:r>
              <a:rPr lang="ar-IQ" sz="2400" b="1" dirty="0" smtClean="0">
                <a:latin typeface="Times New Roman"/>
                <a:ea typeface="Times New Roman"/>
                <a:cs typeface="Arial"/>
              </a:rPr>
              <a:t>الجينات </a:t>
            </a:r>
            <a:r>
              <a:rPr lang="ar-IQ" sz="2400" b="1" dirty="0">
                <a:latin typeface="Times New Roman"/>
                <a:ea typeface="Times New Roman"/>
                <a:cs typeface="Arial"/>
              </a:rPr>
              <a:t>(</a:t>
            </a:r>
            <a:r>
              <a:rPr lang="en-US" sz="2400" b="1" dirty="0">
                <a:latin typeface="Arial"/>
                <a:ea typeface="Times New Roman"/>
              </a:rPr>
              <a:t>PCR</a:t>
            </a:r>
            <a:r>
              <a:rPr lang="ar-IQ" sz="2400" b="1" dirty="0">
                <a:latin typeface="Times New Roman"/>
                <a:ea typeface="Times New Roman"/>
                <a:cs typeface="Arial"/>
              </a:rPr>
              <a:t>)</a:t>
            </a:r>
            <a:r>
              <a:rPr lang="en-US" sz="2400" dirty="0">
                <a:latin typeface="Times New Roman"/>
                <a:ea typeface="Times New Roman"/>
              </a:rPr>
              <a:t/>
            </a:r>
            <a:br>
              <a:rPr lang="en-US" sz="2400" dirty="0">
                <a:latin typeface="Times New Roman"/>
                <a:ea typeface="Times New Roman"/>
              </a:rPr>
            </a:br>
            <a:r>
              <a:rPr lang="en-US" sz="2400" b="1" dirty="0">
                <a:latin typeface="Arial"/>
                <a:ea typeface="Times New Roman"/>
              </a:rPr>
              <a:t>Polymerase chain reaction</a:t>
            </a:r>
            <a:r>
              <a:rPr lang="en-US" sz="2400" dirty="0">
                <a:latin typeface="Times New Roman"/>
                <a:ea typeface="Times New Roman"/>
              </a:rPr>
              <a:t/>
            </a:r>
            <a:br>
              <a:rPr lang="en-US" sz="2400" dirty="0">
                <a:latin typeface="Times New Roman"/>
                <a:ea typeface="Times New Roman"/>
              </a:rPr>
            </a:br>
            <a:endParaRPr lang="ar-IQ" sz="2400" dirty="0"/>
          </a:p>
        </p:txBody>
      </p:sp>
      <p:sp>
        <p:nvSpPr>
          <p:cNvPr id="3" name="عنصر نائب للمحتوى 2"/>
          <p:cNvSpPr>
            <a:spLocks noGrp="1"/>
          </p:cNvSpPr>
          <p:nvPr>
            <p:ph idx="1"/>
          </p:nvPr>
        </p:nvSpPr>
        <p:spPr>
          <a:xfrm>
            <a:off x="457200" y="1556792"/>
            <a:ext cx="8229600" cy="5112568"/>
          </a:xfrm>
        </p:spPr>
        <p:txBody>
          <a:bodyPr>
            <a:normAutofit fontScale="92500" lnSpcReduction="20000"/>
          </a:bodyPr>
          <a:lstStyle/>
          <a:p>
            <a:r>
              <a:rPr lang="ar-IQ" dirty="0"/>
              <a:t> يمكن تصنيع عدد غير محدد من نسخ الجين في المختبر فبدءاً من جزئ واحد من الـ</a:t>
            </a:r>
            <a:r>
              <a:rPr lang="en-US" dirty="0"/>
              <a:t>DNA  </a:t>
            </a:r>
            <a:r>
              <a:rPr lang="ar-IQ" dirty="0"/>
              <a:t>يمكن الحصول على اكثر من مئة بليون نسخة خلال بضع ساعات (لان التزايد يكون أســـــــــــــــياً ).وتتطلب عملية التصنيع هذه </a:t>
            </a:r>
            <a:r>
              <a:rPr lang="ar-IQ" dirty="0" err="1"/>
              <a:t>مايلي</a:t>
            </a:r>
            <a:r>
              <a:rPr lang="ar-IQ" dirty="0"/>
              <a:t> :</a:t>
            </a:r>
          </a:p>
          <a:p>
            <a:r>
              <a:rPr lang="ar-IQ" dirty="0"/>
              <a:t>1- المادة الوراثية )الـ</a:t>
            </a:r>
            <a:r>
              <a:rPr lang="en-US" dirty="0"/>
              <a:t>DNA  ( </a:t>
            </a:r>
            <a:r>
              <a:rPr lang="ar-IQ" dirty="0"/>
              <a:t>وتكون كميته من 50- 100 </a:t>
            </a:r>
            <a:r>
              <a:rPr lang="ar-IQ" dirty="0" err="1"/>
              <a:t>نانوغرام</a:t>
            </a:r>
            <a:r>
              <a:rPr lang="ar-IQ" dirty="0"/>
              <a:t> لكل 25 ميكروميتر حجم نهائي وفي بعض الحالات تكون عدة </a:t>
            </a:r>
            <a:r>
              <a:rPr lang="ar-IQ" dirty="0" err="1"/>
              <a:t>بيكوغرامات</a:t>
            </a:r>
            <a:r>
              <a:rPr lang="ar-IQ" dirty="0"/>
              <a:t> كافية </a:t>
            </a:r>
            <a:r>
              <a:rPr lang="ar-IQ" dirty="0" err="1"/>
              <a:t>لاجراء</a:t>
            </a:r>
            <a:r>
              <a:rPr lang="ar-IQ" dirty="0"/>
              <a:t> التفاعل والحصول على النتائج المطلوبة .</a:t>
            </a:r>
          </a:p>
          <a:p>
            <a:r>
              <a:rPr lang="ar-IQ" dirty="0"/>
              <a:t>2- البادئ : عبارة عن سلسلة قصيرة من القواعد النتروجينية من 10-30 قاعدة ذات تركيب </a:t>
            </a:r>
            <a:r>
              <a:rPr lang="ar-IQ" dirty="0" err="1"/>
              <a:t>نيوكلوتيدي</a:t>
            </a:r>
            <a:r>
              <a:rPr lang="ar-IQ" dirty="0"/>
              <a:t> معروف ومحدد وتركيزه  0.2 -1 </a:t>
            </a:r>
            <a:r>
              <a:rPr lang="ar-IQ" dirty="0" err="1"/>
              <a:t>ميكرومول</a:t>
            </a:r>
            <a:r>
              <a:rPr lang="ar-IQ" dirty="0"/>
              <a:t> (ويتكون من عدد قليل من </a:t>
            </a:r>
            <a:r>
              <a:rPr lang="ar-IQ" dirty="0" err="1"/>
              <a:t>النيوكلوتيدات</a:t>
            </a:r>
            <a:r>
              <a:rPr lang="ar-IQ" dirty="0"/>
              <a:t> التي تشكل </a:t>
            </a:r>
            <a:r>
              <a:rPr lang="ar-IQ" dirty="0" err="1"/>
              <a:t>جزاءاً</a:t>
            </a:r>
            <a:r>
              <a:rPr lang="ar-IQ" dirty="0"/>
              <a:t> من شريطة </a:t>
            </a:r>
            <a:r>
              <a:rPr lang="en-US" dirty="0"/>
              <a:t>DNA  </a:t>
            </a:r>
            <a:r>
              <a:rPr lang="ar-IQ" dirty="0"/>
              <a:t>الفردية) وفي الوقت نفسه يمكن ان يعمل كمسبار اذا كان موسوما بنظير مشع لمعرفة فيما اذا كانت عينة ما من الـ </a:t>
            </a:r>
            <a:r>
              <a:rPr lang="en-US" dirty="0"/>
              <a:t>DNA </a:t>
            </a:r>
            <a:r>
              <a:rPr lang="ar-IQ" dirty="0"/>
              <a:t>تحوي على تسلسل </a:t>
            </a:r>
            <a:r>
              <a:rPr lang="ar-IQ" dirty="0" err="1"/>
              <a:t>نيوكلوتيدي</a:t>
            </a:r>
            <a:r>
              <a:rPr lang="ar-IQ" dirty="0"/>
              <a:t> نوعي او جيناً محدداً. وبعبارة مختصرة يمكن القول ان البادئ هو</a:t>
            </a:r>
            <a:r>
              <a:rPr lang="en-US" dirty="0"/>
              <a:t>DNA </a:t>
            </a:r>
            <a:r>
              <a:rPr lang="ar-IQ" dirty="0"/>
              <a:t>قادر على الارتباط (التهجين الجزئي) مع مقاطع من المورث ذات تركيب بنيوي مكمل له. يمكن الحصول على </a:t>
            </a:r>
            <a:r>
              <a:rPr lang="ar-IQ" dirty="0" err="1"/>
              <a:t>البوادئ</a:t>
            </a:r>
            <a:r>
              <a:rPr lang="ar-IQ" dirty="0"/>
              <a:t> بشكل اساسي بوساطة الزراعة البكتيرية كما يمكن اكثارها كيميائيا </a:t>
            </a:r>
            <a:r>
              <a:rPr lang="ar-IQ" dirty="0" err="1"/>
              <a:t>بأستخدام</a:t>
            </a:r>
            <a:r>
              <a:rPr lang="ar-IQ" dirty="0"/>
              <a:t> تقنية </a:t>
            </a:r>
            <a:r>
              <a:rPr lang="en-US" dirty="0"/>
              <a:t>PCR.</a:t>
            </a:r>
            <a:endParaRPr lang="ar-IQ" dirty="0"/>
          </a:p>
        </p:txBody>
      </p:sp>
    </p:spTree>
    <p:extLst>
      <p:ext uri="{BB962C8B-B14F-4D97-AF65-F5344CB8AC3E}">
        <p14:creationId xmlns:p14="http://schemas.microsoft.com/office/powerpoint/2010/main" val="846088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432048"/>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5688632"/>
          </a:xfrm>
        </p:spPr>
        <p:txBody>
          <a:bodyPr>
            <a:normAutofit fontScale="70000" lnSpcReduction="20000"/>
          </a:bodyPr>
          <a:lstStyle/>
          <a:p>
            <a:pPr indent="-171450" algn="just"/>
            <a:r>
              <a:rPr lang="ar-IQ" sz="2800" dirty="0">
                <a:latin typeface="Times New Roman"/>
                <a:ea typeface="Times New Roman"/>
                <a:cs typeface="Arial"/>
              </a:rPr>
              <a:t>3- </a:t>
            </a:r>
            <a:r>
              <a:rPr lang="ar-IQ" sz="3200" dirty="0">
                <a:latin typeface="Times New Roman"/>
                <a:ea typeface="Times New Roman"/>
                <a:cs typeface="Arial"/>
              </a:rPr>
              <a:t>انزيم التكثيف </a:t>
            </a:r>
            <a:r>
              <a:rPr lang="ar-IQ" sz="2800" dirty="0">
                <a:latin typeface="Times New Roman"/>
                <a:ea typeface="Times New Roman"/>
                <a:cs typeface="Arial"/>
              </a:rPr>
              <a:t>: يستخرج من بكتيريا </a:t>
            </a:r>
            <a:r>
              <a:rPr lang="en-US" sz="2800" i="1" dirty="0">
                <a:latin typeface="Arial"/>
                <a:ea typeface="Times New Roman"/>
              </a:rPr>
              <a:t>Thermos aquatics</a:t>
            </a:r>
            <a:r>
              <a:rPr lang="en-US" sz="2800" dirty="0">
                <a:latin typeface="Arial"/>
                <a:ea typeface="Times New Roman"/>
              </a:rPr>
              <a:t> </a:t>
            </a:r>
            <a:r>
              <a:rPr lang="ar-IQ" sz="2800" dirty="0">
                <a:latin typeface="Arial"/>
                <a:ea typeface="Times New Roman"/>
              </a:rPr>
              <a:t>تعيش في الينابيع الحارة وهو ثابت حراريا </a:t>
            </a:r>
            <a:r>
              <a:rPr lang="en-US" sz="2800" dirty="0">
                <a:latin typeface="Arial"/>
                <a:ea typeface="Times New Roman"/>
              </a:rPr>
              <a:t>Tag</a:t>
            </a:r>
            <a:r>
              <a:rPr lang="ar-IQ" sz="2800" dirty="0">
                <a:latin typeface="Times New Roman"/>
                <a:ea typeface="Times New Roman"/>
                <a:cs typeface="Arial"/>
              </a:rPr>
              <a:t> وتركيزه 2.5 وحدة انزيمية لكل 100 </a:t>
            </a:r>
            <a:r>
              <a:rPr lang="ar-IQ" sz="2800" dirty="0" err="1">
                <a:latin typeface="Times New Roman"/>
                <a:ea typeface="Times New Roman"/>
                <a:cs typeface="Arial"/>
              </a:rPr>
              <a:t>ميكروليتر</a:t>
            </a:r>
            <a:r>
              <a:rPr lang="ar-IQ" sz="2800" dirty="0">
                <a:latin typeface="Times New Roman"/>
                <a:ea typeface="Times New Roman"/>
                <a:cs typeface="Arial"/>
              </a:rPr>
              <a:t> حجم نهائي .</a:t>
            </a:r>
            <a:endParaRPr lang="en-US" sz="2400" dirty="0">
              <a:latin typeface="Times New Roman"/>
              <a:ea typeface="Times New Roman"/>
            </a:endParaRPr>
          </a:p>
          <a:p>
            <a:pPr indent="-171450" algn="just"/>
            <a:r>
              <a:rPr lang="ar-IQ" sz="2800" dirty="0">
                <a:latin typeface="Times New Roman"/>
                <a:ea typeface="Times New Roman"/>
                <a:cs typeface="Arial"/>
              </a:rPr>
              <a:t>4 - </a:t>
            </a:r>
            <a:r>
              <a:rPr lang="ar-IQ" sz="3200" dirty="0">
                <a:latin typeface="Times New Roman"/>
                <a:ea typeface="Times New Roman"/>
                <a:cs typeface="Arial"/>
              </a:rPr>
              <a:t>الوسط الملائم </a:t>
            </a:r>
            <a:r>
              <a:rPr lang="ar-IQ" sz="3200" dirty="0" err="1">
                <a:latin typeface="Times New Roman"/>
                <a:ea typeface="Times New Roman"/>
                <a:cs typeface="Arial"/>
              </a:rPr>
              <a:t>لانزيم</a:t>
            </a:r>
            <a:r>
              <a:rPr lang="ar-IQ" sz="3200" dirty="0">
                <a:latin typeface="Times New Roman"/>
                <a:ea typeface="Times New Roman"/>
                <a:cs typeface="Arial"/>
              </a:rPr>
              <a:t> التكيف</a:t>
            </a:r>
            <a:r>
              <a:rPr lang="ar-IQ" sz="2800" dirty="0">
                <a:latin typeface="Times New Roman"/>
                <a:ea typeface="Times New Roman"/>
                <a:cs typeface="Arial"/>
              </a:rPr>
              <a:t> : وهو المحلول الواقي القياسي ويحوي 50 ميلي مول </a:t>
            </a:r>
            <a:r>
              <a:rPr lang="en-US" sz="2800" dirty="0" err="1">
                <a:latin typeface="Arial"/>
                <a:ea typeface="Times New Roman"/>
              </a:rPr>
              <a:t>Kcl</a:t>
            </a:r>
            <a:r>
              <a:rPr lang="en-US" sz="2800" dirty="0">
                <a:latin typeface="Arial"/>
                <a:ea typeface="Times New Roman"/>
              </a:rPr>
              <a:t> </a:t>
            </a:r>
            <a:r>
              <a:rPr lang="ar-IQ" sz="2800" dirty="0">
                <a:latin typeface="Times New Roman"/>
                <a:ea typeface="Times New Roman"/>
                <a:cs typeface="Arial"/>
              </a:rPr>
              <a:t>و 10 ميلي مول </a:t>
            </a:r>
            <a:r>
              <a:rPr lang="en-US" sz="2800" dirty="0">
                <a:latin typeface="Arial"/>
                <a:ea typeface="Times New Roman"/>
              </a:rPr>
              <a:t>Tri-</a:t>
            </a:r>
            <a:r>
              <a:rPr lang="en-US" sz="2800" dirty="0" err="1">
                <a:latin typeface="Arial"/>
                <a:ea typeface="Times New Roman"/>
              </a:rPr>
              <a:t>Hcl</a:t>
            </a:r>
            <a:r>
              <a:rPr lang="ar-IQ" sz="2800" dirty="0">
                <a:latin typeface="Times New Roman"/>
                <a:ea typeface="Times New Roman"/>
                <a:cs typeface="Arial"/>
              </a:rPr>
              <a:t> و 1.5  ميلي مول </a:t>
            </a:r>
            <a:r>
              <a:rPr lang="en-US" sz="2800" dirty="0">
                <a:latin typeface="Arial"/>
                <a:ea typeface="Times New Roman"/>
              </a:rPr>
              <a:t>Mgcl</a:t>
            </a:r>
            <a:r>
              <a:rPr lang="en-US" sz="2800" baseline="-25000" dirty="0">
                <a:latin typeface="Arial"/>
                <a:ea typeface="Times New Roman"/>
              </a:rPr>
              <a:t>2 </a:t>
            </a:r>
            <a:r>
              <a:rPr lang="ar-IQ" sz="2800" dirty="0">
                <a:latin typeface="Times New Roman"/>
                <a:ea typeface="Times New Roman"/>
                <a:cs typeface="Arial"/>
              </a:rPr>
              <a:t>.</a:t>
            </a:r>
            <a:endParaRPr lang="en-US" sz="2400" dirty="0">
              <a:latin typeface="Times New Roman"/>
              <a:ea typeface="Times New Roman"/>
            </a:endParaRPr>
          </a:p>
          <a:p>
            <a:pPr indent="-171450" algn="just"/>
            <a:r>
              <a:rPr lang="ar-IQ" sz="2800" dirty="0">
                <a:latin typeface="Times New Roman"/>
                <a:ea typeface="Times New Roman"/>
                <a:cs typeface="Arial"/>
              </a:rPr>
              <a:t>5</a:t>
            </a:r>
            <a:r>
              <a:rPr lang="ar-IQ" sz="3200" dirty="0">
                <a:latin typeface="Times New Roman"/>
                <a:ea typeface="Times New Roman"/>
                <a:cs typeface="Arial"/>
              </a:rPr>
              <a:t>- </a:t>
            </a:r>
            <a:r>
              <a:rPr lang="ar-IQ" sz="3200" dirty="0" err="1">
                <a:latin typeface="Times New Roman"/>
                <a:ea typeface="Times New Roman"/>
                <a:cs typeface="Arial"/>
              </a:rPr>
              <a:t>النيوكلوتيدات</a:t>
            </a:r>
            <a:r>
              <a:rPr lang="ar-IQ" sz="3200" dirty="0">
                <a:latin typeface="Times New Roman"/>
                <a:ea typeface="Times New Roman"/>
                <a:cs typeface="Arial"/>
              </a:rPr>
              <a:t> الاربعة ثلاثية الفوسفات مفردة (</a:t>
            </a:r>
            <a:r>
              <a:rPr lang="en-US" sz="3200" dirty="0">
                <a:latin typeface="Arial"/>
                <a:ea typeface="Times New Roman"/>
              </a:rPr>
              <a:t>A,T,C,G</a:t>
            </a:r>
            <a:r>
              <a:rPr lang="ar-IQ" sz="3200" dirty="0">
                <a:latin typeface="Times New Roman"/>
                <a:ea typeface="Times New Roman"/>
                <a:cs typeface="Arial"/>
              </a:rPr>
              <a:t>)</a:t>
            </a:r>
            <a:r>
              <a:rPr lang="ar-IQ" sz="2800" dirty="0">
                <a:latin typeface="Times New Roman"/>
                <a:ea typeface="Times New Roman"/>
                <a:cs typeface="Arial"/>
              </a:rPr>
              <a:t>. </a:t>
            </a:r>
            <a:endParaRPr lang="en-US" sz="2400" dirty="0">
              <a:latin typeface="Times New Roman"/>
              <a:ea typeface="Times New Roman"/>
            </a:endParaRPr>
          </a:p>
          <a:p>
            <a:pPr marL="0" indent="0" algn="just">
              <a:buNone/>
            </a:pPr>
            <a:r>
              <a:rPr lang="en-US" sz="3200" dirty="0">
                <a:latin typeface="Arial"/>
                <a:ea typeface="Times New Roman"/>
              </a:rPr>
              <a:t> </a:t>
            </a:r>
            <a:endParaRPr lang="en-US" sz="2400" dirty="0">
              <a:latin typeface="Times New Roman"/>
              <a:ea typeface="Times New Roman"/>
            </a:endParaRPr>
          </a:p>
          <a:p>
            <a:pPr indent="-171450" algn="just"/>
            <a:r>
              <a:rPr lang="ar-IQ" sz="2800" dirty="0">
                <a:latin typeface="Times New Roman"/>
                <a:ea typeface="Times New Roman"/>
                <a:cs typeface="Arial"/>
              </a:rPr>
              <a:t>6</a:t>
            </a:r>
            <a:r>
              <a:rPr lang="ar-IQ" sz="3200" dirty="0">
                <a:latin typeface="Times New Roman"/>
                <a:ea typeface="Times New Roman"/>
                <a:cs typeface="Arial"/>
              </a:rPr>
              <a:t>- وسيلة دوران حرارية اوتوماتيكية ( جهاز </a:t>
            </a:r>
            <a:r>
              <a:rPr lang="en-US" sz="3200" dirty="0">
                <a:latin typeface="Arial"/>
                <a:ea typeface="Times New Roman"/>
              </a:rPr>
              <a:t>PCR</a:t>
            </a:r>
            <a:r>
              <a:rPr lang="ar-IQ" sz="3200" dirty="0">
                <a:latin typeface="Times New Roman"/>
                <a:ea typeface="Times New Roman"/>
                <a:cs typeface="Arial"/>
              </a:rPr>
              <a:t>): </a:t>
            </a:r>
            <a:r>
              <a:rPr lang="ar-IQ" sz="2800" dirty="0">
                <a:latin typeface="Times New Roman"/>
                <a:ea typeface="Times New Roman"/>
                <a:cs typeface="Arial"/>
              </a:rPr>
              <a:t>يمكن ان تعطي تغيرات حرارية سريعة جدا وتتألف كل دورة حرارية لهذه الجهاز من ثلاث مراحل :</a:t>
            </a:r>
            <a:endParaRPr lang="en-US" sz="2400" dirty="0">
              <a:latin typeface="Times New Roman"/>
              <a:ea typeface="Times New Roman"/>
            </a:endParaRPr>
          </a:p>
          <a:p>
            <a:pPr algn="just"/>
            <a:r>
              <a:rPr lang="ar-IQ" sz="2800" dirty="0">
                <a:latin typeface="Times New Roman"/>
                <a:ea typeface="Times New Roman"/>
                <a:cs typeface="Arial"/>
              </a:rPr>
              <a:t>أ-    حرارة مرتفعة من 90-95 م˚ مما يؤدي الى فصل السلسلة الجديدة من الـ </a:t>
            </a:r>
            <a:r>
              <a:rPr lang="en-US" sz="2800" dirty="0">
                <a:latin typeface="Arial"/>
                <a:ea typeface="Times New Roman"/>
              </a:rPr>
              <a:t>DNA</a:t>
            </a:r>
            <a:r>
              <a:rPr lang="ar-IQ" sz="2800" dirty="0">
                <a:latin typeface="Times New Roman"/>
                <a:ea typeface="Times New Roman"/>
                <a:cs typeface="Arial"/>
              </a:rPr>
              <a:t> والتي</a:t>
            </a:r>
            <a:endParaRPr lang="en-US" sz="2400" dirty="0">
              <a:latin typeface="Times New Roman"/>
              <a:ea typeface="Times New Roman"/>
            </a:endParaRPr>
          </a:p>
          <a:p>
            <a:pPr marL="0" indent="0" algn="just">
              <a:buNone/>
            </a:pPr>
            <a:r>
              <a:rPr lang="ar-IQ" sz="2800" dirty="0" smtClean="0">
                <a:latin typeface="Times New Roman"/>
                <a:ea typeface="Times New Roman"/>
                <a:cs typeface="Arial"/>
              </a:rPr>
              <a:t>تستخدم </a:t>
            </a:r>
            <a:r>
              <a:rPr lang="ar-IQ" sz="2800" dirty="0">
                <a:latin typeface="Times New Roman"/>
                <a:ea typeface="Times New Roman"/>
                <a:cs typeface="Arial"/>
              </a:rPr>
              <a:t>كقالب .</a:t>
            </a:r>
            <a:endParaRPr lang="en-US" sz="2400" dirty="0">
              <a:latin typeface="Times New Roman"/>
              <a:ea typeface="Times New Roman"/>
            </a:endParaRPr>
          </a:p>
          <a:p>
            <a:pPr algn="just"/>
            <a:r>
              <a:rPr lang="ar-IQ" sz="2800" dirty="0">
                <a:latin typeface="Times New Roman"/>
                <a:ea typeface="Times New Roman"/>
                <a:cs typeface="Arial"/>
              </a:rPr>
              <a:t>ب - انخفاض الحرارة الى 35-60 م˚ تبعا لطول البادئ وتركيبه من القواعد </a:t>
            </a:r>
            <a:r>
              <a:rPr lang="en-US" sz="2800" dirty="0">
                <a:latin typeface="Arial"/>
                <a:ea typeface="Times New Roman"/>
              </a:rPr>
              <a:t>C-G</a:t>
            </a:r>
            <a:r>
              <a:rPr lang="ar-IQ" sz="2800" dirty="0">
                <a:latin typeface="Times New Roman"/>
                <a:ea typeface="Times New Roman"/>
                <a:cs typeface="Arial"/>
              </a:rPr>
              <a:t> وهذه الحرارة </a:t>
            </a:r>
            <a:endParaRPr lang="en-US" sz="2400" dirty="0">
              <a:latin typeface="Times New Roman"/>
              <a:ea typeface="Times New Roman"/>
            </a:endParaRPr>
          </a:p>
          <a:p>
            <a:pPr marL="0" indent="0" algn="just">
              <a:buNone/>
            </a:pPr>
            <a:r>
              <a:rPr lang="ar-IQ" sz="2800" dirty="0" smtClean="0">
                <a:latin typeface="Times New Roman"/>
                <a:ea typeface="Times New Roman"/>
                <a:cs typeface="Arial"/>
              </a:rPr>
              <a:t>مناسبة </a:t>
            </a:r>
            <a:r>
              <a:rPr lang="ar-IQ" sz="2800" dirty="0">
                <a:latin typeface="Times New Roman"/>
                <a:ea typeface="Times New Roman"/>
                <a:cs typeface="Arial"/>
              </a:rPr>
              <a:t>لالتصاق البادئ بالجزء المطلوب والمتمم له من الـ </a:t>
            </a:r>
            <a:r>
              <a:rPr lang="en-US" sz="2800" dirty="0">
                <a:latin typeface="Arial"/>
                <a:ea typeface="Times New Roman"/>
              </a:rPr>
              <a:t>DNA</a:t>
            </a:r>
            <a:r>
              <a:rPr lang="ar-IQ" sz="2800" dirty="0">
                <a:latin typeface="Times New Roman"/>
                <a:ea typeface="Times New Roman"/>
                <a:cs typeface="Arial"/>
              </a:rPr>
              <a:t> فتتشكل بداية الجديلة .</a:t>
            </a:r>
            <a:endParaRPr lang="en-US" sz="2400" dirty="0">
              <a:latin typeface="Times New Roman"/>
              <a:ea typeface="Times New Roman"/>
            </a:endParaRPr>
          </a:p>
          <a:p>
            <a:pPr marL="228600" indent="-228600" algn="just"/>
            <a:r>
              <a:rPr lang="ar-IQ" sz="2800" dirty="0">
                <a:latin typeface="Times New Roman"/>
                <a:ea typeface="Times New Roman"/>
                <a:cs typeface="Arial"/>
              </a:rPr>
              <a:t>ج- ارتفاع الحرارة الى 70-75 م˚ يبدأ تركيب السلسلة الجديدة من الـ </a:t>
            </a:r>
            <a:r>
              <a:rPr lang="en-US" sz="2800" dirty="0">
                <a:latin typeface="Arial"/>
                <a:ea typeface="Times New Roman"/>
              </a:rPr>
              <a:t>DNA</a:t>
            </a:r>
            <a:r>
              <a:rPr lang="ar-IQ" sz="2800" dirty="0">
                <a:latin typeface="Times New Roman"/>
                <a:ea typeface="Times New Roman"/>
                <a:cs typeface="Arial"/>
              </a:rPr>
              <a:t> </a:t>
            </a:r>
            <a:r>
              <a:rPr lang="ar-IQ" sz="2800" dirty="0" err="1">
                <a:latin typeface="Times New Roman"/>
                <a:ea typeface="Times New Roman"/>
                <a:cs typeface="Arial"/>
              </a:rPr>
              <a:t>بأستخدام</a:t>
            </a:r>
            <a:r>
              <a:rPr lang="ar-IQ" sz="2800" dirty="0">
                <a:latin typeface="Times New Roman"/>
                <a:ea typeface="Times New Roman"/>
                <a:cs typeface="Arial"/>
              </a:rPr>
              <a:t>    </a:t>
            </a:r>
            <a:r>
              <a:rPr lang="ar-IQ" sz="2800" dirty="0" err="1">
                <a:latin typeface="Times New Roman"/>
                <a:ea typeface="Times New Roman"/>
                <a:cs typeface="Arial"/>
              </a:rPr>
              <a:t>النيوكلوتيداتثلاثية</a:t>
            </a:r>
            <a:r>
              <a:rPr lang="ar-IQ" sz="2800" dirty="0">
                <a:latin typeface="Times New Roman"/>
                <a:ea typeface="Times New Roman"/>
                <a:cs typeface="Arial"/>
              </a:rPr>
              <a:t> الفوسفات وبمساعدة انزيم التكثيف مما يؤدي الى استطالة السلسلة الجديدة من </a:t>
            </a:r>
            <a:r>
              <a:rPr lang="en-US" sz="2800" dirty="0">
                <a:latin typeface="Arial"/>
                <a:ea typeface="Times New Roman"/>
              </a:rPr>
              <a:t>DNA  </a:t>
            </a:r>
            <a:r>
              <a:rPr lang="ar-IQ" sz="2800" dirty="0">
                <a:latin typeface="Arial"/>
                <a:ea typeface="Times New Roman"/>
              </a:rPr>
              <a:t>مستعملة الـ </a:t>
            </a:r>
            <a:r>
              <a:rPr lang="en-US" sz="2800" dirty="0">
                <a:latin typeface="Arial"/>
                <a:ea typeface="Times New Roman"/>
              </a:rPr>
              <a:t>DNA  </a:t>
            </a:r>
            <a:r>
              <a:rPr lang="ar-IQ" sz="2800" dirty="0">
                <a:latin typeface="Arial"/>
                <a:ea typeface="Times New Roman"/>
              </a:rPr>
              <a:t>الاصلي كقالب.</a:t>
            </a:r>
            <a:endParaRPr lang="en-US" sz="2400" dirty="0">
              <a:latin typeface="Times New Roman"/>
              <a:ea typeface="Times New Roman"/>
            </a:endParaRPr>
          </a:p>
          <a:p>
            <a:pPr marL="228600" indent="-228600" algn="just"/>
            <a:r>
              <a:rPr lang="ar-IQ" sz="2800" dirty="0" smtClean="0">
                <a:latin typeface="Times New Roman"/>
                <a:ea typeface="Times New Roman"/>
                <a:cs typeface="Arial"/>
              </a:rPr>
              <a:t>ان </a:t>
            </a:r>
            <a:r>
              <a:rPr lang="ar-IQ" sz="2800" dirty="0">
                <a:latin typeface="Times New Roman"/>
                <a:ea typeface="Times New Roman"/>
                <a:cs typeface="Arial"/>
              </a:rPr>
              <a:t>مدة </a:t>
            </a:r>
            <a:r>
              <a:rPr lang="ar-IQ" sz="2800" dirty="0" err="1">
                <a:latin typeface="Times New Roman"/>
                <a:ea typeface="Times New Roman"/>
                <a:cs typeface="Arial"/>
              </a:rPr>
              <a:t>التحضين</a:t>
            </a:r>
            <a:r>
              <a:rPr lang="ar-IQ" sz="2800" dirty="0">
                <a:latin typeface="Times New Roman"/>
                <a:ea typeface="Times New Roman"/>
                <a:cs typeface="Arial"/>
              </a:rPr>
              <a:t> في هذه المرحلة تتعلق بطول الموقع المطلوب  والمراد اكثاره، ان كل الف زوج </a:t>
            </a:r>
            <a:r>
              <a:rPr lang="ar-IQ" sz="2800" dirty="0" err="1">
                <a:latin typeface="Times New Roman"/>
                <a:ea typeface="Times New Roman"/>
                <a:cs typeface="Arial"/>
              </a:rPr>
              <a:t>نيوكلوتيدي</a:t>
            </a:r>
            <a:r>
              <a:rPr lang="ar-IQ" sz="2800" dirty="0">
                <a:latin typeface="Times New Roman"/>
                <a:ea typeface="Times New Roman"/>
                <a:cs typeface="Arial"/>
              </a:rPr>
              <a:t> (</a:t>
            </a:r>
            <a:r>
              <a:rPr lang="en-US" sz="2800" dirty="0">
                <a:latin typeface="Arial"/>
                <a:ea typeface="Times New Roman"/>
              </a:rPr>
              <a:t>Kilo </a:t>
            </a:r>
            <a:r>
              <a:rPr lang="en-US" sz="2800" dirty="0" err="1">
                <a:latin typeface="Arial"/>
                <a:ea typeface="Times New Roman"/>
              </a:rPr>
              <a:t>nase</a:t>
            </a:r>
            <a:r>
              <a:rPr lang="ar-IQ" sz="2800" dirty="0">
                <a:latin typeface="Times New Roman"/>
                <a:ea typeface="Times New Roman"/>
                <a:cs typeface="Arial"/>
              </a:rPr>
              <a:t> 1) يحتاج الى دقيقة واحدة كي يتـــــــم تركيبه، </a:t>
            </a:r>
            <a:r>
              <a:rPr lang="ar-IQ" sz="2800" dirty="0" err="1">
                <a:latin typeface="Times New Roman"/>
                <a:ea typeface="Times New Roman"/>
                <a:cs typeface="Arial"/>
              </a:rPr>
              <a:t>وبأنتهاء</a:t>
            </a:r>
            <a:r>
              <a:rPr lang="ar-IQ" sz="2800" dirty="0">
                <a:latin typeface="Times New Roman"/>
                <a:ea typeface="Times New Roman"/>
                <a:cs typeface="Arial"/>
              </a:rPr>
              <a:t> الدورة الاولى تكون كمية الـ </a:t>
            </a:r>
            <a:r>
              <a:rPr lang="en-US" sz="2800" dirty="0">
                <a:latin typeface="Arial"/>
                <a:ea typeface="Times New Roman"/>
              </a:rPr>
              <a:t>DNA </a:t>
            </a:r>
            <a:r>
              <a:rPr lang="ar-IQ" sz="2800" dirty="0">
                <a:latin typeface="Arial"/>
                <a:ea typeface="Times New Roman"/>
              </a:rPr>
              <a:t>التي بدأ بها قد تضاعفت .</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1682373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88640"/>
            <a:ext cx="8229600" cy="360040"/>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760640"/>
          </a:xfrm>
        </p:spPr>
        <p:txBody>
          <a:bodyPr>
            <a:normAutofit fontScale="85000" lnSpcReduction="20000"/>
          </a:bodyPr>
          <a:lstStyle/>
          <a:p>
            <a:pPr algn="just"/>
            <a:r>
              <a:rPr lang="ar-IQ" sz="3200" u="sng" dirty="0">
                <a:latin typeface="Times New Roman"/>
                <a:ea typeface="Times New Roman"/>
                <a:cs typeface="Arial"/>
              </a:rPr>
              <a:t>استطالة الـ </a:t>
            </a:r>
            <a:r>
              <a:rPr lang="en-US" sz="3200" u="sng" dirty="0">
                <a:latin typeface="Arial"/>
                <a:ea typeface="Times New Roman"/>
              </a:rPr>
              <a:t>DNA</a:t>
            </a:r>
            <a:r>
              <a:rPr lang="ar-IQ" sz="3200" u="sng" dirty="0">
                <a:latin typeface="Times New Roman"/>
                <a:ea typeface="Times New Roman"/>
                <a:cs typeface="Arial"/>
              </a:rPr>
              <a:t>:</a:t>
            </a:r>
            <a:endParaRPr lang="en-US" sz="2400" dirty="0">
              <a:latin typeface="Times New Roman"/>
              <a:ea typeface="Times New Roman"/>
            </a:endParaRPr>
          </a:p>
          <a:p>
            <a:pPr algn="just"/>
            <a:r>
              <a:rPr lang="ar-IQ" sz="2800" dirty="0" smtClean="0">
                <a:latin typeface="Times New Roman"/>
                <a:ea typeface="Times New Roman"/>
                <a:cs typeface="Arial"/>
              </a:rPr>
              <a:t>تتم </a:t>
            </a:r>
            <a:r>
              <a:rPr lang="ar-IQ" sz="2800" dirty="0">
                <a:latin typeface="Times New Roman"/>
                <a:ea typeface="Times New Roman"/>
                <a:cs typeface="Arial"/>
              </a:rPr>
              <a:t>استطالة الـ </a:t>
            </a:r>
            <a:r>
              <a:rPr lang="en-US" sz="2800" dirty="0">
                <a:latin typeface="Arial"/>
                <a:ea typeface="Times New Roman"/>
              </a:rPr>
              <a:t>DNA</a:t>
            </a:r>
            <a:r>
              <a:rPr lang="ar-IQ" sz="2800" dirty="0">
                <a:latin typeface="Times New Roman"/>
                <a:ea typeface="Times New Roman"/>
                <a:cs typeface="Arial"/>
              </a:rPr>
              <a:t> دائما </a:t>
            </a:r>
            <a:r>
              <a:rPr lang="ar-IQ" sz="2800" dirty="0" err="1">
                <a:latin typeface="Times New Roman"/>
                <a:ea typeface="Times New Roman"/>
                <a:cs typeface="Arial"/>
              </a:rPr>
              <a:t>بأتجاه</a:t>
            </a:r>
            <a:r>
              <a:rPr lang="ar-IQ" sz="2800" dirty="0">
                <a:latin typeface="Times New Roman"/>
                <a:ea typeface="Times New Roman"/>
                <a:cs typeface="Arial"/>
              </a:rPr>
              <a:t> واحد هو  5         3 اذ ان هذين الرقمين يدلان على ذرتي كربون معينتين من السكر الخماسي </a:t>
            </a:r>
            <a:r>
              <a:rPr lang="ar-IQ" sz="2800" dirty="0" err="1">
                <a:latin typeface="Times New Roman"/>
                <a:ea typeface="Times New Roman"/>
                <a:cs typeface="Arial"/>
              </a:rPr>
              <a:t>الريبي</a:t>
            </a:r>
            <a:r>
              <a:rPr lang="ar-IQ" sz="2800" dirty="0">
                <a:latin typeface="Times New Roman"/>
                <a:ea typeface="Times New Roman"/>
                <a:cs typeface="Arial"/>
              </a:rPr>
              <a:t> المنقوص الاوكسجين. ان وحدات البناء الاساسية لحمض الـ </a:t>
            </a:r>
            <a:r>
              <a:rPr lang="en-US" sz="2800" dirty="0">
                <a:latin typeface="Arial"/>
                <a:ea typeface="Times New Roman"/>
              </a:rPr>
              <a:t>DNA</a:t>
            </a:r>
            <a:r>
              <a:rPr lang="ar-IQ" sz="2800" dirty="0">
                <a:latin typeface="Times New Roman"/>
                <a:ea typeface="Times New Roman"/>
                <a:cs typeface="Arial"/>
              </a:rPr>
              <a:t>هي جزيئات السكر الخماسي المذكور وجزيئات حامض الفوسفور </a:t>
            </a:r>
            <a:r>
              <a:rPr lang="ar-IQ" sz="2800" dirty="0" err="1">
                <a:latin typeface="Times New Roman"/>
                <a:ea typeface="Times New Roman"/>
                <a:cs typeface="Arial"/>
              </a:rPr>
              <a:t>بالاضافة</a:t>
            </a:r>
            <a:r>
              <a:rPr lang="ar-IQ" sz="2800" dirty="0">
                <a:latin typeface="Times New Roman"/>
                <a:ea typeface="Times New Roman"/>
                <a:cs typeface="Arial"/>
              </a:rPr>
              <a:t> الى القواعد  النتروجينية الاربعة </a:t>
            </a:r>
            <a:r>
              <a:rPr lang="en-US" sz="2800" dirty="0">
                <a:latin typeface="Arial"/>
                <a:ea typeface="Times New Roman"/>
              </a:rPr>
              <a:t>A,T,C,G </a:t>
            </a:r>
            <a:r>
              <a:rPr lang="ar-IQ" sz="2800" dirty="0">
                <a:latin typeface="Arial"/>
                <a:ea typeface="Times New Roman"/>
              </a:rPr>
              <a:t>والارتباط ضمن السلسلة يكون اواصر </a:t>
            </a:r>
            <a:r>
              <a:rPr lang="ar-IQ" sz="2800" dirty="0" err="1">
                <a:latin typeface="Arial"/>
                <a:ea typeface="Times New Roman"/>
              </a:rPr>
              <a:t>استيرية</a:t>
            </a:r>
            <a:r>
              <a:rPr lang="ar-IQ" sz="2800" dirty="0">
                <a:latin typeface="Arial"/>
                <a:ea typeface="Times New Roman"/>
              </a:rPr>
              <a:t> ثنائية الفوسفات، اما بين سلسلتي الـ </a:t>
            </a:r>
            <a:r>
              <a:rPr lang="en-US" sz="2800" dirty="0">
                <a:latin typeface="Arial"/>
                <a:ea typeface="Times New Roman"/>
              </a:rPr>
              <a:t>DNA</a:t>
            </a:r>
            <a:r>
              <a:rPr lang="ar-IQ" sz="2800" dirty="0">
                <a:latin typeface="Times New Roman"/>
                <a:ea typeface="Times New Roman"/>
                <a:cs typeface="Arial"/>
              </a:rPr>
              <a:t> فيكون من خلال اواصر </a:t>
            </a:r>
            <a:r>
              <a:rPr lang="ar-IQ" sz="2800" dirty="0" err="1">
                <a:latin typeface="Times New Roman"/>
                <a:ea typeface="Times New Roman"/>
                <a:cs typeface="Arial"/>
              </a:rPr>
              <a:t>هيدروجينة</a:t>
            </a:r>
            <a:r>
              <a:rPr lang="ar-IQ" sz="2800" dirty="0">
                <a:latin typeface="Times New Roman"/>
                <a:ea typeface="Times New Roman"/>
                <a:cs typeface="Arial"/>
              </a:rPr>
              <a:t> بين القواعد الاربعة وفق قاعدة  الازدواج القاعدي </a:t>
            </a:r>
            <a:r>
              <a:rPr lang="en-US" sz="2800" dirty="0">
                <a:latin typeface="Arial"/>
                <a:ea typeface="Times New Roman"/>
              </a:rPr>
              <a:t>Passé Pair </a:t>
            </a:r>
            <a:r>
              <a:rPr lang="ar-IQ" sz="2800" dirty="0">
                <a:latin typeface="Arial"/>
                <a:ea typeface="Times New Roman"/>
              </a:rPr>
              <a:t>ويمكن تلخيص ميزات طريقة </a:t>
            </a:r>
            <a:r>
              <a:rPr lang="en-US" sz="2800" dirty="0">
                <a:latin typeface="Arial"/>
                <a:ea typeface="Times New Roman"/>
              </a:rPr>
              <a:t>PCR</a:t>
            </a:r>
            <a:r>
              <a:rPr lang="ar-IQ" sz="2800" dirty="0">
                <a:latin typeface="Times New Roman"/>
                <a:ea typeface="Times New Roman"/>
                <a:cs typeface="Arial"/>
              </a:rPr>
              <a:t> </a:t>
            </a:r>
            <a:r>
              <a:rPr lang="ar-IQ" sz="2800" dirty="0" err="1">
                <a:latin typeface="Times New Roman"/>
                <a:ea typeface="Times New Roman"/>
                <a:cs typeface="Arial"/>
              </a:rPr>
              <a:t>بمايلي</a:t>
            </a:r>
            <a:r>
              <a:rPr lang="ar-IQ" sz="2800" dirty="0">
                <a:latin typeface="Times New Roman"/>
                <a:ea typeface="Times New Roman"/>
                <a:cs typeface="Arial"/>
              </a:rPr>
              <a:t> :</a:t>
            </a:r>
            <a:endParaRPr lang="en-US" sz="2400" dirty="0">
              <a:latin typeface="Times New Roman"/>
              <a:ea typeface="Times New Roman"/>
            </a:endParaRPr>
          </a:p>
          <a:p>
            <a:pPr algn="just"/>
            <a:r>
              <a:rPr lang="ar-IQ" sz="2800" dirty="0">
                <a:latin typeface="Times New Roman"/>
                <a:ea typeface="Times New Roman"/>
                <a:cs typeface="Arial"/>
              </a:rPr>
              <a:t>1- الحصول على كميات كبيرة من الـ </a:t>
            </a:r>
            <a:r>
              <a:rPr lang="en-US" sz="2800" dirty="0">
                <a:latin typeface="Arial"/>
                <a:ea typeface="Times New Roman"/>
              </a:rPr>
              <a:t>DNA</a:t>
            </a:r>
            <a:r>
              <a:rPr lang="ar-IQ" sz="2800" dirty="0">
                <a:latin typeface="Times New Roman"/>
                <a:ea typeface="Times New Roman"/>
                <a:cs typeface="Arial"/>
              </a:rPr>
              <a:t> الخاصة بكل طراز بحيث تصبح متاحة للتحليل </a:t>
            </a:r>
            <a:r>
              <a:rPr lang="ar-IQ" sz="2800" dirty="0" smtClean="0">
                <a:latin typeface="Times New Roman"/>
                <a:ea typeface="Times New Roman"/>
                <a:cs typeface="Arial"/>
              </a:rPr>
              <a:t>والدراسة </a:t>
            </a:r>
            <a:r>
              <a:rPr lang="ar-IQ" sz="2800" dirty="0">
                <a:latin typeface="Times New Roman"/>
                <a:ea typeface="Times New Roman"/>
                <a:cs typeface="Arial"/>
              </a:rPr>
              <a:t>.</a:t>
            </a:r>
            <a:endParaRPr lang="en-US" sz="2400" dirty="0">
              <a:latin typeface="Times New Roman"/>
              <a:ea typeface="Times New Roman"/>
            </a:endParaRPr>
          </a:p>
          <a:p>
            <a:pPr algn="just"/>
            <a:r>
              <a:rPr lang="ar-IQ" sz="2800" dirty="0">
                <a:latin typeface="Times New Roman"/>
                <a:ea typeface="Times New Roman"/>
                <a:cs typeface="Arial"/>
              </a:rPr>
              <a:t>2- السرعة في الحصول على النتائج وامكانية تطبيقها على عدد كبير من </a:t>
            </a:r>
            <a:r>
              <a:rPr lang="ar-IQ" sz="2800" dirty="0" smtClean="0">
                <a:latin typeface="Times New Roman"/>
                <a:ea typeface="Times New Roman"/>
                <a:cs typeface="Arial"/>
              </a:rPr>
              <a:t>العينات.</a:t>
            </a:r>
            <a:endParaRPr lang="en-US" sz="2400" dirty="0">
              <a:latin typeface="Times New Roman"/>
              <a:ea typeface="Times New Roman"/>
            </a:endParaRPr>
          </a:p>
          <a:p>
            <a:pPr algn="just"/>
            <a:r>
              <a:rPr lang="ar-IQ" sz="2800" dirty="0">
                <a:latin typeface="Times New Roman"/>
                <a:ea typeface="Times New Roman"/>
                <a:cs typeface="Arial"/>
              </a:rPr>
              <a:t>3- انتاج مسابر لاستخدامها في عملية التهجين الجزيئي وتحديد مواقع معينة لجينات معينة </a:t>
            </a:r>
            <a:r>
              <a:rPr lang="ar-IQ" sz="2800" dirty="0" smtClean="0">
                <a:latin typeface="Times New Roman"/>
                <a:ea typeface="Times New Roman"/>
                <a:cs typeface="Arial"/>
              </a:rPr>
              <a:t>على</a:t>
            </a:r>
            <a:r>
              <a:rPr lang="ar-IQ" sz="2400" dirty="0" smtClean="0">
                <a:latin typeface="Times New Roman"/>
                <a:ea typeface="Times New Roman"/>
              </a:rPr>
              <a:t> </a:t>
            </a:r>
            <a:r>
              <a:rPr lang="ar-IQ" sz="2800" dirty="0" smtClean="0">
                <a:latin typeface="Times New Roman"/>
                <a:ea typeface="Times New Roman"/>
                <a:cs typeface="Arial"/>
              </a:rPr>
              <a:t>الخريطة </a:t>
            </a:r>
            <a:r>
              <a:rPr lang="ar-IQ" sz="2800" dirty="0">
                <a:latin typeface="Times New Roman"/>
                <a:ea typeface="Times New Roman"/>
                <a:cs typeface="Arial"/>
              </a:rPr>
              <a:t>الوراثية .</a:t>
            </a:r>
            <a:endParaRPr lang="en-US" sz="2400" dirty="0">
              <a:latin typeface="Times New Roman"/>
              <a:ea typeface="Times New Roman"/>
            </a:endParaRPr>
          </a:p>
          <a:p>
            <a:pPr algn="just"/>
            <a:r>
              <a:rPr lang="ar-IQ" sz="2800" dirty="0">
                <a:latin typeface="Times New Roman"/>
                <a:ea typeface="Times New Roman"/>
                <a:cs typeface="Arial"/>
              </a:rPr>
              <a:t>4- احتياجها لكمية ضئيلة من الـ  </a:t>
            </a:r>
            <a:r>
              <a:rPr lang="en-US" sz="2800" dirty="0">
                <a:latin typeface="Arial"/>
                <a:ea typeface="Times New Roman"/>
              </a:rPr>
              <a:t>DNA </a:t>
            </a:r>
            <a:r>
              <a:rPr lang="ar-IQ" sz="2800" dirty="0">
                <a:latin typeface="Arial"/>
                <a:ea typeface="Times New Roman"/>
              </a:rPr>
              <a:t> ربما يتم الحصول عليها من ورقة نباتية </a:t>
            </a:r>
            <a:r>
              <a:rPr lang="ar-IQ" sz="2800" dirty="0" smtClean="0">
                <a:latin typeface="Arial"/>
                <a:ea typeface="Times New Roman"/>
              </a:rPr>
              <a:t>واحدة. </a:t>
            </a:r>
            <a:r>
              <a:rPr lang="en-US" sz="2400" dirty="0" smtClean="0">
                <a:latin typeface="Times New Roman"/>
                <a:ea typeface="Times New Roman"/>
              </a:rPr>
              <a:t> </a:t>
            </a:r>
            <a:r>
              <a:rPr lang="ar-IQ" sz="2800" dirty="0">
                <a:latin typeface="Times New Roman"/>
                <a:ea typeface="Times New Roman"/>
                <a:cs typeface="Arial"/>
              </a:rPr>
              <a:t> </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920929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3152</Words>
  <Application>Microsoft Office PowerPoint</Application>
  <PresentationFormat>عرض على الشاشة (3:4)‏</PresentationFormat>
  <Paragraphs>125</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تدفق</vt:lpstr>
      <vt:lpstr>الدكتور عزيز مهدي </vt:lpstr>
      <vt:lpstr>التحسين الوراثي للنباتات عن طريق الهندسة الوراثية</vt:lpstr>
      <vt:lpstr>عرض تقديمي في PowerPoint</vt:lpstr>
      <vt:lpstr>عرض تقديمي في PowerPoint</vt:lpstr>
      <vt:lpstr>عرض تقديمي في PowerPoint</vt:lpstr>
      <vt:lpstr>عرض تقديمي في PowerPoint</vt:lpstr>
      <vt:lpstr>طريقة تفاعل البوليمرز المتسلسل لنسخ الجينات (PCR) Polymerase chain reaction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الدكتور عزيز مهدي </dc:title>
  <dc:creator>Notes</dc:creator>
  <cp:lastModifiedBy>Azi</cp:lastModifiedBy>
  <cp:revision>4</cp:revision>
  <dcterms:created xsi:type="dcterms:W3CDTF">2020-05-02T10:05:10Z</dcterms:created>
  <dcterms:modified xsi:type="dcterms:W3CDTF">2020-05-15T14:30:29Z</dcterms:modified>
</cp:coreProperties>
</file>